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sldIdLst>
    <p:sldId id="260" r:id="rId2"/>
  </p:sldIdLst>
  <p:sldSz cx="6858000" cy="9906000" type="A4"/>
  <p:notesSz cx="6802438" cy="99345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D8F"/>
    <a:srgbClr val="EFDFF5"/>
    <a:srgbClr val="F47F66"/>
    <a:srgbClr val="F9AB57"/>
    <a:srgbClr val="FFD5E1"/>
    <a:srgbClr val="E52C82"/>
    <a:srgbClr val="C30CA3"/>
    <a:srgbClr val="8170BE"/>
    <a:srgbClr val="461E64"/>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7" d="100"/>
          <a:sy n="47" d="100"/>
        </p:scale>
        <p:origin x="21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B4AAE6-4E6B-487B-8DE8-1B84D4B995A0}"/>
              </a:ext>
            </a:extLst>
          </p:cNvPr>
          <p:cNvSpPr>
            <a:spLocks noGrp="1"/>
          </p:cNvSpPr>
          <p:nvPr>
            <p:ph type="ctrTitle"/>
          </p:nvPr>
        </p:nvSpPr>
        <p:spPr>
          <a:xfrm>
            <a:off x="857250" y="1621191"/>
            <a:ext cx="5143500" cy="3448756"/>
          </a:xfrm>
        </p:spPr>
        <p:txBody>
          <a:bodyPr anchor="b"/>
          <a:lstStyle>
            <a:lvl1pPr algn="ctr">
              <a:defRPr sz="33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F027BA7-0778-4960-AC9B-9B1E50694926}"/>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BA22F92-6AF0-4BEE-A17A-99437C42835A}"/>
              </a:ext>
            </a:extLst>
          </p:cNvPr>
          <p:cNvSpPr>
            <a:spLocks noGrp="1"/>
          </p:cNvSpPr>
          <p:nvPr>
            <p:ph type="dt" sz="half" idx="10"/>
          </p:nvPr>
        </p:nvSpPr>
        <p:spPr/>
        <p:txBody>
          <a:bodyPr/>
          <a:lstStyle/>
          <a:p>
            <a:fld id="{9B053E2D-2152-4ED3-8A1E-070A6A6D85FF}" type="datetimeFigureOut">
              <a:rPr kumimoji="1" lang="ja-JP" altLang="en-US" smtClean="0"/>
              <a:t>2024/2/14</a:t>
            </a:fld>
            <a:endParaRPr kumimoji="1" lang="ja-JP" altLang="en-US"/>
          </a:p>
        </p:txBody>
      </p:sp>
      <p:sp>
        <p:nvSpPr>
          <p:cNvPr id="5" name="フッター プレースホルダー 4">
            <a:extLst>
              <a:ext uri="{FF2B5EF4-FFF2-40B4-BE49-F238E27FC236}">
                <a16:creationId xmlns:a16="http://schemas.microsoft.com/office/drawing/2014/main" id="{E062DD39-B99D-4339-A5F4-EEA4CDDBEE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6AD305-A11B-4409-8E15-824D42E3BA81}"/>
              </a:ext>
            </a:extLst>
          </p:cNvPr>
          <p:cNvSpPr>
            <a:spLocks noGrp="1"/>
          </p:cNvSpPr>
          <p:nvPr>
            <p:ph type="sldNum" sz="quarter" idx="12"/>
          </p:nvPr>
        </p:nvSpPr>
        <p:spPr/>
        <p:txBody>
          <a:bodyPr/>
          <a:lstStyle/>
          <a:p>
            <a:fld id="{8577D203-27D1-4950-8A20-174C5296AC45}" type="slidenum">
              <a:rPr kumimoji="1" lang="ja-JP" altLang="en-US" smtClean="0"/>
              <a:t>‹#›</a:t>
            </a:fld>
            <a:endParaRPr kumimoji="1" lang="ja-JP" altLang="en-US"/>
          </a:p>
        </p:txBody>
      </p:sp>
    </p:spTree>
    <p:extLst>
      <p:ext uri="{BB962C8B-B14F-4D97-AF65-F5344CB8AC3E}">
        <p14:creationId xmlns:p14="http://schemas.microsoft.com/office/powerpoint/2010/main" val="284937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F78665-95FF-4165-990F-12B75DA6A1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EEE0CDA-34D1-4BB1-9178-77F944AE1FE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A7CDE5-91FD-402B-8856-CC7367E75CFE}"/>
              </a:ext>
            </a:extLst>
          </p:cNvPr>
          <p:cNvSpPr>
            <a:spLocks noGrp="1"/>
          </p:cNvSpPr>
          <p:nvPr>
            <p:ph type="dt" sz="half" idx="10"/>
          </p:nvPr>
        </p:nvSpPr>
        <p:spPr/>
        <p:txBody>
          <a:bodyPr/>
          <a:lstStyle/>
          <a:p>
            <a:fld id="{9B053E2D-2152-4ED3-8A1E-070A6A6D85FF}" type="datetimeFigureOut">
              <a:rPr kumimoji="1" lang="ja-JP" altLang="en-US" smtClean="0"/>
              <a:t>2024/2/14</a:t>
            </a:fld>
            <a:endParaRPr kumimoji="1" lang="ja-JP" altLang="en-US"/>
          </a:p>
        </p:txBody>
      </p:sp>
      <p:sp>
        <p:nvSpPr>
          <p:cNvPr id="5" name="フッター プレースホルダー 4">
            <a:extLst>
              <a:ext uri="{FF2B5EF4-FFF2-40B4-BE49-F238E27FC236}">
                <a16:creationId xmlns:a16="http://schemas.microsoft.com/office/drawing/2014/main" id="{063F2D30-BDEF-411F-A003-549B2D94DC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CFAE4A-4536-40ED-9C70-103BE63D667D}"/>
              </a:ext>
            </a:extLst>
          </p:cNvPr>
          <p:cNvSpPr>
            <a:spLocks noGrp="1"/>
          </p:cNvSpPr>
          <p:nvPr>
            <p:ph type="sldNum" sz="quarter" idx="12"/>
          </p:nvPr>
        </p:nvSpPr>
        <p:spPr/>
        <p:txBody>
          <a:bodyPr/>
          <a:lstStyle/>
          <a:p>
            <a:fld id="{8577D203-27D1-4950-8A20-174C5296AC45}" type="slidenum">
              <a:rPr kumimoji="1" lang="ja-JP" altLang="en-US" smtClean="0"/>
              <a:t>‹#›</a:t>
            </a:fld>
            <a:endParaRPr kumimoji="1" lang="ja-JP" altLang="en-US"/>
          </a:p>
        </p:txBody>
      </p:sp>
    </p:spTree>
    <p:extLst>
      <p:ext uri="{BB962C8B-B14F-4D97-AF65-F5344CB8AC3E}">
        <p14:creationId xmlns:p14="http://schemas.microsoft.com/office/powerpoint/2010/main" val="231564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EBC615F-FC49-43EC-A684-1E30EABA5736}"/>
              </a:ext>
            </a:extLst>
          </p:cNvPr>
          <p:cNvSpPr>
            <a:spLocks noGrp="1"/>
          </p:cNvSpPr>
          <p:nvPr>
            <p:ph type="title" orient="vert"/>
          </p:nvPr>
        </p:nvSpPr>
        <p:spPr>
          <a:xfrm>
            <a:off x="4907756" y="527403"/>
            <a:ext cx="147875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9443609-707A-426B-9D24-9EE6C281BFD1}"/>
              </a:ext>
            </a:extLst>
          </p:cNvPr>
          <p:cNvSpPr>
            <a:spLocks noGrp="1"/>
          </p:cNvSpPr>
          <p:nvPr>
            <p:ph type="body" orient="vert" idx="1"/>
          </p:nvPr>
        </p:nvSpPr>
        <p:spPr>
          <a:xfrm>
            <a:off x="471487" y="527403"/>
            <a:ext cx="4350544"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5DE701-27DC-4DCF-A471-E7EE0CF0B9C6}"/>
              </a:ext>
            </a:extLst>
          </p:cNvPr>
          <p:cNvSpPr>
            <a:spLocks noGrp="1"/>
          </p:cNvSpPr>
          <p:nvPr>
            <p:ph type="dt" sz="half" idx="10"/>
          </p:nvPr>
        </p:nvSpPr>
        <p:spPr/>
        <p:txBody>
          <a:bodyPr/>
          <a:lstStyle/>
          <a:p>
            <a:fld id="{9B053E2D-2152-4ED3-8A1E-070A6A6D85FF}" type="datetimeFigureOut">
              <a:rPr kumimoji="1" lang="ja-JP" altLang="en-US" smtClean="0"/>
              <a:t>2024/2/14</a:t>
            </a:fld>
            <a:endParaRPr kumimoji="1" lang="ja-JP" altLang="en-US"/>
          </a:p>
        </p:txBody>
      </p:sp>
      <p:sp>
        <p:nvSpPr>
          <p:cNvPr id="5" name="フッター プレースホルダー 4">
            <a:extLst>
              <a:ext uri="{FF2B5EF4-FFF2-40B4-BE49-F238E27FC236}">
                <a16:creationId xmlns:a16="http://schemas.microsoft.com/office/drawing/2014/main" id="{C79EBF32-E3F4-42E5-A255-4F07DA2EDF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AE8F47-C8BF-40DC-B690-D67365EE9CB5}"/>
              </a:ext>
            </a:extLst>
          </p:cNvPr>
          <p:cNvSpPr>
            <a:spLocks noGrp="1"/>
          </p:cNvSpPr>
          <p:nvPr>
            <p:ph type="sldNum" sz="quarter" idx="12"/>
          </p:nvPr>
        </p:nvSpPr>
        <p:spPr/>
        <p:txBody>
          <a:bodyPr/>
          <a:lstStyle/>
          <a:p>
            <a:fld id="{8577D203-27D1-4950-8A20-174C5296AC45}" type="slidenum">
              <a:rPr kumimoji="1" lang="ja-JP" altLang="en-US" smtClean="0"/>
              <a:t>‹#›</a:t>
            </a:fld>
            <a:endParaRPr kumimoji="1" lang="ja-JP" altLang="en-US"/>
          </a:p>
        </p:txBody>
      </p:sp>
    </p:spTree>
    <p:extLst>
      <p:ext uri="{BB962C8B-B14F-4D97-AF65-F5344CB8AC3E}">
        <p14:creationId xmlns:p14="http://schemas.microsoft.com/office/powerpoint/2010/main" val="375530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42C73A-FD78-4C04-87B7-785423D4D3E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F128327-51CF-4E90-8248-C01BEBE13F3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3ADE79-3FC1-4989-884C-C7D1C68B0B55}"/>
              </a:ext>
            </a:extLst>
          </p:cNvPr>
          <p:cNvSpPr>
            <a:spLocks noGrp="1"/>
          </p:cNvSpPr>
          <p:nvPr>
            <p:ph type="dt" sz="half" idx="10"/>
          </p:nvPr>
        </p:nvSpPr>
        <p:spPr/>
        <p:txBody>
          <a:bodyPr/>
          <a:lstStyle/>
          <a:p>
            <a:fld id="{9B053E2D-2152-4ED3-8A1E-070A6A6D85FF}" type="datetimeFigureOut">
              <a:rPr kumimoji="1" lang="ja-JP" altLang="en-US" smtClean="0"/>
              <a:t>2024/2/14</a:t>
            </a:fld>
            <a:endParaRPr kumimoji="1" lang="ja-JP" altLang="en-US"/>
          </a:p>
        </p:txBody>
      </p:sp>
      <p:sp>
        <p:nvSpPr>
          <p:cNvPr id="5" name="フッター プレースホルダー 4">
            <a:extLst>
              <a:ext uri="{FF2B5EF4-FFF2-40B4-BE49-F238E27FC236}">
                <a16:creationId xmlns:a16="http://schemas.microsoft.com/office/drawing/2014/main" id="{044D10E0-92A6-48CF-B4D7-B6255F3A07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F23D9A-3485-4AC4-83F2-EE39AE49E629}"/>
              </a:ext>
            </a:extLst>
          </p:cNvPr>
          <p:cNvSpPr>
            <a:spLocks noGrp="1"/>
          </p:cNvSpPr>
          <p:nvPr>
            <p:ph type="sldNum" sz="quarter" idx="12"/>
          </p:nvPr>
        </p:nvSpPr>
        <p:spPr/>
        <p:txBody>
          <a:bodyPr/>
          <a:lstStyle/>
          <a:p>
            <a:fld id="{8577D203-27D1-4950-8A20-174C5296AC45}" type="slidenum">
              <a:rPr kumimoji="1" lang="ja-JP" altLang="en-US" smtClean="0"/>
              <a:t>‹#›</a:t>
            </a:fld>
            <a:endParaRPr kumimoji="1" lang="ja-JP" altLang="en-US"/>
          </a:p>
        </p:txBody>
      </p:sp>
    </p:spTree>
    <p:extLst>
      <p:ext uri="{BB962C8B-B14F-4D97-AF65-F5344CB8AC3E}">
        <p14:creationId xmlns:p14="http://schemas.microsoft.com/office/powerpoint/2010/main" val="296645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98929E-937B-4D20-8107-E07BC0218918}"/>
              </a:ext>
            </a:extLst>
          </p:cNvPr>
          <p:cNvSpPr>
            <a:spLocks noGrp="1"/>
          </p:cNvSpPr>
          <p:nvPr>
            <p:ph type="title"/>
          </p:nvPr>
        </p:nvSpPr>
        <p:spPr>
          <a:xfrm>
            <a:off x="467916" y="2469622"/>
            <a:ext cx="5915025" cy="4120620"/>
          </a:xfrm>
        </p:spPr>
        <p:txBody>
          <a:bodyPr anchor="b"/>
          <a:lstStyle>
            <a:lvl1pPr>
              <a:defRPr sz="33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466031-466B-4324-B76A-FC02F201AA3E}"/>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469152B-4FE0-4E97-9364-F8CBBE0FE65B}"/>
              </a:ext>
            </a:extLst>
          </p:cNvPr>
          <p:cNvSpPr>
            <a:spLocks noGrp="1"/>
          </p:cNvSpPr>
          <p:nvPr>
            <p:ph type="dt" sz="half" idx="10"/>
          </p:nvPr>
        </p:nvSpPr>
        <p:spPr/>
        <p:txBody>
          <a:bodyPr/>
          <a:lstStyle/>
          <a:p>
            <a:fld id="{9B053E2D-2152-4ED3-8A1E-070A6A6D85FF}" type="datetimeFigureOut">
              <a:rPr kumimoji="1" lang="ja-JP" altLang="en-US" smtClean="0"/>
              <a:t>2024/2/14</a:t>
            </a:fld>
            <a:endParaRPr kumimoji="1" lang="ja-JP" altLang="en-US"/>
          </a:p>
        </p:txBody>
      </p:sp>
      <p:sp>
        <p:nvSpPr>
          <p:cNvPr id="5" name="フッター プレースホルダー 4">
            <a:extLst>
              <a:ext uri="{FF2B5EF4-FFF2-40B4-BE49-F238E27FC236}">
                <a16:creationId xmlns:a16="http://schemas.microsoft.com/office/drawing/2014/main" id="{2EABB337-7AF0-4391-9A0C-C1512ED6B8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6A9BD6-0097-4897-917A-A407B97D3525}"/>
              </a:ext>
            </a:extLst>
          </p:cNvPr>
          <p:cNvSpPr>
            <a:spLocks noGrp="1"/>
          </p:cNvSpPr>
          <p:nvPr>
            <p:ph type="sldNum" sz="quarter" idx="12"/>
          </p:nvPr>
        </p:nvSpPr>
        <p:spPr/>
        <p:txBody>
          <a:bodyPr/>
          <a:lstStyle/>
          <a:p>
            <a:fld id="{8577D203-27D1-4950-8A20-174C5296AC45}" type="slidenum">
              <a:rPr kumimoji="1" lang="ja-JP" altLang="en-US" smtClean="0"/>
              <a:t>‹#›</a:t>
            </a:fld>
            <a:endParaRPr kumimoji="1" lang="ja-JP" altLang="en-US"/>
          </a:p>
        </p:txBody>
      </p:sp>
    </p:spTree>
    <p:extLst>
      <p:ext uri="{BB962C8B-B14F-4D97-AF65-F5344CB8AC3E}">
        <p14:creationId xmlns:p14="http://schemas.microsoft.com/office/powerpoint/2010/main" val="250109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405189-F147-40EA-A6E4-561D1652F7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0D80D9-D63D-4856-8E1A-FC5234C96C0F}"/>
              </a:ext>
            </a:extLst>
          </p:cNvPr>
          <p:cNvSpPr>
            <a:spLocks noGrp="1"/>
          </p:cNvSpPr>
          <p:nvPr>
            <p:ph sz="half" idx="1"/>
          </p:nvPr>
        </p:nvSpPr>
        <p:spPr>
          <a:xfrm>
            <a:off x="471488"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0B3B241-29CF-4B8D-AFEA-941F00129438}"/>
              </a:ext>
            </a:extLst>
          </p:cNvPr>
          <p:cNvSpPr>
            <a:spLocks noGrp="1"/>
          </p:cNvSpPr>
          <p:nvPr>
            <p:ph sz="half" idx="2"/>
          </p:nvPr>
        </p:nvSpPr>
        <p:spPr>
          <a:xfrm>
            <a:off x="3471863"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7F3924A-C73B-4CFB-9CB1-C3049444B251}"/>
              </a:ext>
            </a:extLst>
          </p:cNvPr>
          <p:cNvSpPr>
            <a:spLocks noGrp="1"/>
          </p:cNvSpPr>
          <p:nvPr>
            <p:ph type="dt" sz="half" idx="10"/>
          </p:nvPr>
        </p:nvSpPr>
        <p:spPr/>
        <p:txBody>
          <a:bodyPr/>
          <a:lstStyle/>
          <a:p>
            <a:fld id="{9B053E2D-2152-4ED3-8A1E-070A6A6D85FF}" type="datetimeFigureOut">
              <a:rPr kumimoji="1" lang="ja-JP" altLang="en-US" smtClean="0"/>
              <a:t>2024/2/14</a:t>
            </a:fld>
            <a:endParaRPr kumimoji="1" lang="ja-JP" altLang="en-US"/>
          </a:p>
        </p:txBody>
      </p:sp>
      <p:sp>
        <p:nvSpPr>
          <p:cNvPr id="6" name="フッター プレースホルダー 5">
            <a:extLst>
              <a:ext uri="{FF2B5EF4-FFF2-40B4-BE49-F238E27FC236}">
                <a16:creationId xmlns:a16="http://schemas.microsoft.com/office/drawing/2014/main" id="{7E89646C-F8C1-4A27-82E1-1DE62A8B7C2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2EA6F4F-3CB5-4EFC-B8C2-B5E3FAD47165}"/>
              </a:ext>
            </a:extLst>
          </p:cNvPr>
          <p:cNvSpPr>
            <a:spLocks noGrp="1"/>
          </p:cNvSpPr>
          <p:nvPr>
            <p:ph type="sldNum" sz="quarter" idx="12"/>
          </p:nvPr>
        </p:nvSpPr>
        <p:spPr/>
        <p:txBody>
          <a:bodyPr/>
          <a:lstStyle/>
          <a:p>
            <a:fld id="{8577D203-27D1-4950-8A20-174C5296AC45}" type="slidenum">
              <a:rPr kumimoji="1" lang="ja-JP" altLang="en-US" smtClean="0"/>
              <a:t>‹#›</a:t>
            </a:fld>
            <a:endParaRPr kumimoji="1" lang="ja-JP" altLang="en-US"/>
          </a:p>
        </p:txBody>
      </p:sp>
    </p:spTree>
    <p:extLst>
      <p:ext uri="{BB962C8B-B14F-4D97-AF65-F5344CB8AC3E}">
        <p14:creationId xmlns:p14="http://schemas.microsoft.com/office/powerpoint/2010/main" val="407982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EEC120-DBA5-4342-B55A-6186EB4CF8C1}"/>
              </a:ext>
            </a:extLst>
          </p:cNvPr>
          <p:cNvSpPr>
            <a:spLocks noGrp="1"/>
          </p:cNvSpPr>
          <p:nvPr>
            <p:ph type="title"/>
          </p:nvPr>
        </p:nvSpPr>
        <p:spPr>
          <a:xfrm>
            <a:off x="472381" y="527404"/>
            <a:ext cx="5915025"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B2170BF-D982-4B76-B57C-2D86EEECED74}"/>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DF6C124-7EF2-41B9-9CBD-57ED37AEE0F4}"/>
              </a:ext>
            </a:extLst>
          </p:cNvPr>
          <p:cNvSpPr>
            <a:spLocks noGrp="1"/>
          </p:cNvSpPr>
          <p:nvPr>
            <p:ph sz="half" idx="2"/>
          </p:nvPr>
        </p:nvSpPr>
        <p:spPr>
          <a:xfrm>
            <a:off x="472381" y="3618442"/>
            <a:ext cx="2901255"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4D1FF2C-E1F0-4015-918E-807515E4E557}"/>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BD7F12B-4F53-4C72-B6AB-D6151FD3697D}"/>
              </a:ext>
            </a:extLst>
          </p:cNvPr>
          <p:cNvSpPr>
            <a:spLocks noGrp="1"/>
          </p:cNvSpPr>
          <p:nvPr>
            <p:ph sz="quarter" idx="4"/>
          </p:nvPr>
        </p:nvSpPr>
        <p:spPr>
          <a:xfrm>
            <a:off x="3471863" y="3618442"/>
            <a:ext cx="291554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B6BA4A0-EBBF-4BD5-9127-D4F470DC7799}"/>
              </a:ext>
            </a:extLst>
          </p:cNvPr>
          <p:cNvSpPr>
            <a:spLocks noGrp="1"/>
          </p:cNvSpPr>
          <p:nvPr>
            <p:ph type="dt" sz="half" idx="10"/>
          </p:nvPr>
        </p:nvSpPr>
        <p:spPr/>
        <p:txBody>
          <a:bodyPr/>
          <a:lstStyle/>
          <a:p>
            <a:fld id="{9B053E2D-2152-4ED3-8A1E-070A6A6D85FF}" type="datetimeFigureOut">
              <a:rPr kumimoji="1" lang="ja-JP" altLang="en-US" smtClean="0"/>
              <a:t>2024/2/14</a:t>
            </a:fld>
            <a:endParaRPr kumimoji="1" lang="ja-JP" altLang="en-US"/>
          </a:p>
        </p:txBody>
      </p:sp>
      <p:sp>
        <p:nvSpPr>
          <p:cNvPr id="8" name="フッター プレースホルダー 7">
            <a:extLst>
              <a:ext uri="{FF2B5EF4-FFF2-40B4-BE49-F238E27FC236}">
                <a16:creationId xmlns:a16="http://schemas.microsoft.com/office/drawing/2014/main" id="{55415C77-0C6A-4E0C-9851-78341825586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6B72344-8F8C-4FA1-9D01-54393FCA50BE}"/>
              </a:ext>
            </a:extLst>
          </p:cNvPr>
          <p:cNvSpPr>
            <a:spLocks noGrp="1"/>
          </p:cNvSpPr>
          <p:nvPr>
            <p:ph type="sldNum" sz="quarter" idx="12"/>
          </p:nvPr>
        </p:nvSpPr>
        <p:spPr/>
        <p:txBody>
          <a:bodyPr/>
          <a:lstStyle/>
          <a:p>
            <a:fld id="{8577D203-27D1-4950-8A20-174C5296AC45}" type="slidenum">
              <a:rPr kumimoji="1" lang="ja-JP" altLang="en-US" smtClean="0"/>
              <a:t>‹#›</a:t>
            </a:fld>
            <a:endParaRPr kumimoji="1" lang="ja-JP" altLang="en-US"/>
          </a:p>
        </p:txBody>
      </p:sp>
    </p:spTree>
    <p:extLst>
      <p:ext uri="{BB962C8B-B14F-4D97-AF65-F5344CB8AC3E}">
        <p14:creationId xmlns:p14="http://schemas.microsoft.com/office/powerpoint/2010/main" val="64675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055C07-9F4E-4D76-83EA-B4214E51B94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40560AC-2503-4B88-B9A8-456642B128B8}"/>
              </a:ext>
            </a:extLst>
          </p:cNvPr>
          <p:cNvSpPr>
            <a:spLocks noGrp="1"/>
          </p:cNvSpPr>
          <p:nvPr>
            <p:ph type="dt" sz="half" idx="10"/>
          </p:nvPr>
        </p:nvSpPr>
        <p:spPr/>
        <p:txBody>
          <a:bodyPr/>
          <a:lstStyle/>
          <a:p>
            <a:fld id="{9B053E2D-2152-4ED3-8A1E-070A6A6D85FF}" type="datetimeFigureOut">
              <a:rPr kumimoji="1" lang="ja-JP" altLang="en-US" smtClean="0"/>
              <a:t>2024/2/14</a:t>
            </a:fld>
            <a:endParaRPr kumimoji="1" lang="ja-JP" altLang="en-US"/>
          </a:p>
        </p:txBody>
      </p:sp>
      <p:sp>
        <p:nvSpPr>
          <p:cNvPr id="4" name="フッター プレースホルダー 3">
            <a:extLst>
              <a:ext uri="{FF2B5EF4-FFF2-40B4-BE49-F238E27FC236}">
                <a16:creationId xmlns:a16="http://schemas.microsoft.com/office/drawing/2014/main" id="{9E988DC9-9EEA-466E-BC37-3839DF16311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61B0BF5-E578-4E16-8822-26A7D772E8D8}"/>
              </a:ext>
            </a:extLst>
          </p:cNvPr>
          <p:cNvSpPr>
            <a:spLocks noGrp="1"/>
          </p:cNvSpPr>
          <p:nvPr>
            <p:ph type="sldNum" sz="quarter" idx="12"/>
          </p:nvPr>
        </p:nvSpPr>
        <p:spPr/>
        <p:txBody>
          <a:bodyPr/>
          <a:lstStyle/>
          <a:p>
            <a:fld id="{8577D203-27D1-4950-8A20-174C5296AC45}" type="slidenum">
              <a:rPr kumimoji="1" lang="ja-JP" altLang="en-US" smtClean="0"/>
              <a:t>‹#›</a:t>
            </a:fld>
            <a:endParaRPr kumimoji="1" lang="ja-JP" altLang="en-US"/>
          </a:p>
        </p:txBody>
      </p:sp>
    </p:spTree>
    <p:extLst>
      <p:ext uri="{BB962C8B-B14F-4D97-AF65-F5344CB8AC3E}">
        <p14:creationId xmlns:p14="http://schemas.microsoft.com/office/powerpoint/2010/main" val="221253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38BD238-7AAB-4C93-A1F6-48BBA79C6CFB}"/>
              </a:ext>
            </a:extLst>
          </p:cNvPr>
          <p:cNvSpPr>
            <a:spLocks noGrp="1"/>
          </p:cNvSpPr>
          <p:nvPr>
            <p:ph type="dt" sz="half" idx="10"/>
          </p:nvPr>
        </p:nvSpPr>
        <p:spPr/>
        <p:txBody>
          <a:bodyPr/>
          <a:lstStyle/>
          <a:p>
            <a:fld id="{9B053E2D-2152-4ED3-8A1E-070A6A6D85FF}" type="datetimeFigureOut">
              <a:rPr kumimoji="1" lang="ja-JP" altLang="en-US" smtClean="0"/>
              <a:t>2024/2/14</a:t>
            </a:fld>
            <a:endParaRPr kumimoji="1" lang="ja-JP" altLang="en-US"/>
          </a:p>
        </p:txBody>
      </p:sp>
      <p:sp>
        <p:nvSpPr>
          <p:cNvPr id="3" name="フッター プレースホルダー 2">
            <a:extLst>
              <a:ext uri="{FF2B5EF4-FFF2-40B4-BE49-F238E27FC236}">
                <a16:creationId xmlns:a16="http://schemas.microsoft.com/office/drawing/2014/main" id="{C3691BF8-B7A8-4829-90F8-DBAB1E69EF1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B9AA2CC-947F-4302-9E41-1B45651884FA}"/>
              </a:ext>
            </a:extLst>
          </p:cNvPr>
          <p:cNvSpPr>
            <a:spLocks noGrp="1"/>
          </p:cNvSpPr>
          <p:nvPr>
            <p:ph type="sldNum" sz="quarter" idx="12"/>
          </p:nvPr>
        </p:nvSpPr>
        <p:spPr/>
        <p:txBody>
          <a:bodyPr/>
          <a:lstStyle/>
          <a:p>
            <a:fld id="{8577D203-27D1-4950-8A20-174C5296AC45}" type="slidenum">
              <a:rPr kumimoji="1" lang="ja-JP" altLang="en-US" smtClean="0"/>
              <a:t>‹#›</a:t>
            </a:fld>
            <a:endParaRPr kumimoji="1" lang="ja-JP" altLang="en-US"/>
          </a:p>
        </p:txBody>
      </p:sp>
    </p:spTree>
    <p:extLst>
      <p:ext uri="{BB962C8B-B14F-4D97-AF65-F5344CB8AC3E}">
        <p14:creationId xmlns:p14="http://schemas.microsoft.com/office/powerpoint/2010/main" val="322836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D13886-DE0A-41CA-951B-242245C84411}"/>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BDC6F81-A901-4186-99AF-DDDD60E95B2B}"/>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EB819F9-8924-433B-9F4C-B4AC4C0052C7}"/>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F7BBE1F-714B-4DFE-8660-DED9A309BEA4}"/>
              </a:ext>
            </a:extLst>
          </p:cNvPr>
          <p:cNvSpPr>
            <a:spLocks noGrp="1"/>
          </p:cNvSpPr>
          <p:nvPr>
            <p:ph type="dt" sz="half" idx="10"/>
          </p:nvPr>
        </p:nvSpPr>
        <p:spPr/>
        <p:txBody>
          <a:bodyPr/>
          <a:lstStyle/>
          <a:p>
            <a:fld id="{9B053E2D-2152-4ED3-8A1E-070A6A6D85FF}" type="datetimeFigureOut">
              <a:rPr kumimoji="1" lang="ja-JP" altLang="en-US" smtClean="0"/>
              <a:t>2024/2/14</a:t>
            </a:fld>
            <a:endParaRPr kumimoji="1" lang="ja-JP" altLang="en-US"/>
          </a:p>
        </p:txBody>
      </p:sp>
      <p:sp>
        <p:nvSpPr>
          <p:cNvPr id="6" name="フッター プレースホルダー 5">
            <a:extLst>
              <a:ext uri="{FF2B5EF4-FFF2-40B4-BE49-F238E27FC236}">
                <a16:creationId xmlns:a16="http://schemas.microsoft.com/office/drawing/2014/main" id="{7126E246-3880-4881-B801-B81BEE103CB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A07F4FF-FF2F-4A34-AF8A-839139E94DF7}"/>
              </a:ext>
            </a:extLst>
          </p:cNvPr>
          <p:cNvSpPr>
            <a:spLocks noGrp="1"/>
          </p:cNvSpPr>
          <p:nvPr>
            <p:ph type="sldNum" sz="quarter" idx="12"/>
          </p:nvPr>
        </p:nvSpPr>
        <p:spPr/>
        <p:txBody>
          <a:bodyPr/>
          <a:lstStyle/>
          <a:p>
            <a:fld id="{8577D203-27D1-4950-8A20-174C5296AC45}" type="slidenum">
              <a:rPr kumimoji="1" lang="ja-JP" altLang="en-US" smtClean="0"/>
              <a:t>‹#›</a:t>
            </a:fld>
            <a:endParaRPr kumimoji="1" lang="ja-JP" altLang="en-US"/>
          </a:p>
        </p:txBody>
      </p:sp>
    </p:spTree>
    <p:extLst>
      <p:ext uri="{BB962C8B-B14F-4D97-AF65-F5344CB8AC3E}">
        <p14:creationId xmlns:p14="http://schemas.microsoft.com/office/powerpoint/2010/main" val="2533316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F26908-FC4A-474A-B5AD-F26E39B2C31A}"/>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43BD6A3-4560-40D4-803B-7A9653810DE9}"/>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a:extLst>
              <a:ext uri="{FF2B5EF4-FFF2-40B4-BE49-F238E27FC236}">
                <a16:creationId xmlns:a16="http://schemas.microsoft.com/office/drawing/2014/main" id="{720957C2-5D02-47D1-920A-E920437E05DA}"/>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6FDD976-2B3C-400E-A8B6-6F18EEB4875A}"/>
              </a:ext>
            </a:extLst>
          </p:cNvPr>
          <p:cNvSpPr>
            <a:spLocks noGrp="1"/>
          </p:cNvSpPr>
          <p:nvPr>
            <p:ph type="dt" sz="half" idx="10"/>
          </p:nvPr>
        </p:nvSpPr>
        <p:spPr/>
        <p:txBody>
          <a:bodyPr/>
          <a:lstStyle/>
          <a:p>
            <a:fld id="{9B053E2D-2152-4ED3-8A1E-070A6A6D85FF}" type="datetimeFigureOut">
              <a:rPr kumimoji="1" lang="ja-JP" altLang="en-US" smtClean="0"/>
              <a:t>2024/2/14</a:t>
            </a:fld>
            <a:endParaRPr kumimoji="1" lang="ja-JP" altLang="en-US"/>
          </a:p>
        </p:txBody>
      </p:sp>
      <p:sp>
        <p:nvSpPr>
          <p:cNvPr id="6" name="フッター プレースホルダー 5">
            <a:extLst>
              <a:ext uri="{FF2B5EF4-FFF2-40B4-BE49-F238E27FC236}">
                <a16:creationId xmlns:a16="http://schemas.microsoft.com/office/drawing/2014/main" id="{DB54F036-D4D9-4EE9-8A9E-47902B7DB8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ED7C51-9DD4-4074-8331-DB9431E4F06D}"/>
              </a:ext>
            </a:extLst>
          </p:cNvPr>
          <p:cNvSpPr>
            <a:spLocks noGrp="1"/>
          </p:cNvSpPr>
          <p:nvPr>
            <p:ph type="sldNum" sz="quarter" idx="12"/>
          </p:nvPr>
        </p:nvSpPr>
        <p:spPr/>
        <p:txBody>
          <a:bodyPr/>
          <a:lstStyle/>
          <a:p>
            <a:fld id="{8577D203-27D1-4950-8A20-174C5296AC45}" type="slidenum">
              <a:rPr kumimoji="1" lang="ja-JP" altLang="en-US" smtClean="0"/>
              <a:t>‹#›</a:t>
            </a:fld>
            <a:endParaRPr kumimoji="1" lang="ja-JP" altLang="en-US"/>
          </a:p>
        </p:txBody>
      </p:sp>
    </p:spTree>
    <p:extLst>
      <p:ext uri="{BB962C8B-B14F-4D97-AF65-F5344CB8AC3E}">
        <p14:creationId xmlns:p14="http://schemas.microsoft.com/office/powerpoint/2010/main" val="424172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6CF14AC-CEEF-4CEF-BA88-8B23B3474A03}"/>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D21660-88E0-41CC-AAEC-C0709B235CA6}"/>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90C0975-AD86-45F4-B972-97F7F780AD71}"/>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9B053E2D-2152-4ED3-8A1E-070A6A6D85FF}" type="datetimeFigureOut">
              <a:rPr kumimoji="1" lang="ja-JP" altLang="en-US" smtClean="0"/>
              <a:t>2024/2/14</a:t>
            </a:fld>
            <a:endParaRPr kumimoji="1" lang="ja-JP" altLang="en-US"/>
          </a:p>
        </p:txBody>
      </p:sp>
      <p:sp>
        <p:nvSpPr>
          <p:cNvPr id="5" name="フッター プレースホルダー 4">
            <a:extLst>
              <a:ext uri="{FF2B5EF4-FFF2-40B4-BE49-F238E27FC236}">
                <a16:creationId xmlns:a16="http://schemas.microsoft.com/office/drawing/2014/main" id="{89A647C8-AFCC-48FB-8601-1255D2B8DE31}"/>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D183A23-DEB6-45C5-BA9E-EED459CB4978}"/>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8577D203-27D1-4950-8A20-174C5296AC45}" type="slidenum">
              <a:rPr kumimoji="1" lang="ja-JP" altLang="en-US" smtClean="0"/>
              <a:t>‹#›</a:t>
            </a:fld>
            <a:endParaRPr kumimoji="1" lang="ja-JP" altLang="en-US"/>
          </a:p>
        </p:txBody>
      </p:sp>
    </p:spTree>
    <p:extLst>
      <p:ext uri="{BB962C8B-B14F-4D97-AF65-F5344CB8AC3E}">
        <p14:creationId xmlns:p14="http://schemas.microsoft.com/office/powerpoint/2010/main" val="176634294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9FE10619-DAD0-C53F-EEED-3B473E13C8A1}"/>
              </a:ext>
            </a:extLst>
          </p:cNvPr>
          <p:cNvSpPr/>
          <p:nvPr/>
        </p:nvSpPr>
        <p:spPr>
          <a:xfrm>
            <a:off x="-6771" y="2061597"/>
            <a:ext cx="6871542" cy="279660"/>
          </a:xfrm>
          <a:prstGeom prst="rect">
            <a:avLst/>
          </a:prstGeom>
          <a:gradFill flip="none" rotWithShape="1">
            <a:gsLst>
              <a:gs pos="0">
                <a:srgbClr val="361269"/>
              </a:gs>
              <a:gs pos="39000">
                <a:srgbClr val="620D7C"/>
              </a:gs>
              <a:gs pos="77000">
                <a:srgbClr val="C80CA5"/>
              </a:gs>
              <a:gs pos="100000">
                <a:srgbClr val="E9317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DC277A2D-703F-3727-EBD5-671E77E3A5C9}"/>
              </a:ext>
            </a:extLst>
          </p:cNvPr>
          <p:cNvSpPr/>
          <p:nvPr/>
        </p:nvSpPr>
        <p:spPr>
          <a:xfrm>
            <a:off x="-13542" y="-11781"/>
            <a:ext cx="6871542" cy="1084199"/>
          </a:xfrm>
          <a:prstGeom prst="rect">
            <a:avLst/>
          </a:prstGeom>
          <a:gradFill flip="none" rotWithShape="1">
            <a:gsLst>
              <a:gs pos="0">
                <a:srgbClr val="361269"/>
              </a:gs>
              <a:gs pos="39000">
                <a:srgbClr val="620D7C"/>
              </a:gs>
              <a:gs pos="77000">
                <a:srgbClr val="C80CA5"/>
              </a:gs>
              <a:gs pos="100000">
                <a:srgbClr val="E9317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AC1D3BD7-CA45-FB03-CBF8-3AB3DBE05804}"/>
              </a:ext>
            </a:extLst>
          </p:cNvPr>
          <p:cNvSpPr/>
          <p:nvPr/>
        </p:nvSpPr>
        <p:spPr>
          <a:xfrm>
            <a:off x="3803562" y="6456480"/>
            <a:ext cx="2772193" cy="1295124"/>
          </a:xfrm>
          <a:prstGeom prst="rect">
            <a:avLst/>
          </a:prstGeom>
          <a:solidFill>
            <a:srgbClr val="EFDFF5"/>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8AC6DFD6-F31A-4B50-82D9-54C8D5D47744}"/>
              </a:ext>
            </a:extLst>
          </p:cNvPr>
          <p:cNvSpPr txBox="1"/>
          <p:nvPr/>
        </p:nvSpPr>
        <p:spPr>
          <a:xfrm>
            <a:off x="73620" y="442087"/>
            <a:ext cx="6732701"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ja-JP" altLang="en-US" sz="2400" b="1" spc="300" dirty="0">
                <a:solidFill>
                  <a:schemeClr val="bg1"/>
                </a:solidFill>
                <a:latin typeface="BIZ UDPゴシック" panose="020B0400000000000000" pitchFamily="50" charset="-128"/>
                <a:ea typeface="BIZ UDPゴシック" panose="020B0400000000000000" pitchFamily="50" charset="-128"/>
              </a:rPr>
              <a:t>東京女子医科大学　</a:t>
            </a:r>
            <a:r>
              <a:rPr lang="ja-JP" altLang="en-US" sz="2400" b="1" dirty="0">
                <a:solidFill>
                  <a:schemeClr val="bg1"/>
                </a:solidFill>
                <a:latin typeface="BIZ UDPゴシック" panose="020B0400000000000000" pitchFamily="50" charset="-128"/>
                <a:ea typeface="BIZ UDPゴシック" panose="020B0400000000000000" pitchFamily="50" charset="-128"/>
              </a:rPr>
              <a:t>臨床ニーズマッチング会</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10916B3F-C7A3-4218-B52C-0291A9952D36}"/>
              </a:ext>
            </a:extLst>
          </p:cNvPr>
          <p:cNvSpPr txBox="1"/>
          <p:nvPr/>
        </p:nvSpPr>
        <p:spPr>
          <a:xfrm>
            <a:off x="1490886" y="43787"/>
            <a:ext cx="4381494"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ja-JP" sz="1200" b="1" spc="300" dirty="0">
                <a:solidFill>
                  <a:schemeClr val="bg1"/>
                </a:solidFill>
                <a:latin typeface="BIZ UDPゴシック" panose="020B0400000000000000" pitchFamily="50" charset="-128"/>
                <a:ea typeface="BIZ UDPゴシック" panose="020B0400000000000000" pitchFamily="50" charset="-128"/>
              </a:rPr>
              <a:t>2024</a:t>
            </a:r>
            <a:r>
              <a:rPr kumimoji="1" lang="ja-JP" altLang="en-US" sz="1200" b="1" spc="300" dirty="0">
                <a:solidFill>
                  <a:schemeClr val="bg1"/>
                </a:solidFill>
                <a:latin typeface="BIZ UDPゴシック" panose="020B0400000000000000" pitchFamily="50" charset="-128"/>
                <a:ea typeface="BIZ UDPゴシック" panose="020B0400000000000000" pitchFamily="50" charset="-128"/>
              </a:rPr>
              <a:t>年</a:t>
            </a:r>
            <a:r>
              <a:rPr lang="en-US" altLang="ja-JP" sz="1200" b="1" spc="300" dirty="0">
                <a:solidFill>
                  <a:schemeClr val="bg1"/>
                </a:solidFill>
                <a:latin typeface="BIZ UDPゴシック" panose="020B0400000000000000" pitchFamily="50" charset="-128"/>
                <a:ea typeface="BIZ UDPゴシック" panose="020B0400000000000000" pitchFamily="50" charset="-128"/>
              </a:rPr>
              <a:t>2</a:t>
            </a:r>
            <a:r>
              <a:rPr kumimoji="1" lang="ja-JP" altLang="en-US" sz="1200" b="1" spc="300" dirty="0">
                <a:solidFill>
                  <a:schemeClr val="bg1"/>
                </a:solidFill>
                <a:latin typeface="BIZ UDPゴシック" panose="020B0400000000000000" pitchFamily="50" charset="-128"/>
                <a:ea typeface="BIZ UDPゴシック" panose="020B0400000000000000" pitchFamily="50" charset="-128"/>
              </a:rPr>
              <a:t>月</a:t>
            </a:r>
            <a:r>
              <a:rPr kumimoji="1" lang="en-US" altLang="ja-JP" sz="1200" b="1" spc="300" dirty="0">
                <a:solidFill>
                  <a:schemeClr val="bg1"/>
                </a:solidFill>
                <a:latin typeface="BIZ UDPゴシック" panose="020B0400000000000000" pitchFamily="50" charset="-128"/>
                <a:ea typeface="BIZ UDPゴシック" panose="020B0400000000000000" pitchFamily="50" charset="-128"/>
              </a:rPr>
              <a:t>9</a:t>
            </a:r>
            <a:r>
              <a:rPr kumimoji="1" lang="ja-JP" altLang="en-US" sz="1200" b="1" spc="300" dirty="0">
                <a:solidFill>
                  <a:schemeClr val="bg1"/>
                </a:solidFill>
                <a:latin typeface="BIZ UDPゴシック" panose="020B0400000000000000" pitchFamily="50" charset="-128"/>
                <a:ea typeface="BIZ UDPゴシック" panose="020B0400000000000000" pitchFamily="50" charset="-128"/>
              </a:rPr>
              <a:t>日</a:t>
            </a:r>
            <a:r>
              <a:rPr kumimoji="1" lang="ja-JP" altLang="en-US" sz="1400" b="1" spc="300" dirty="0">
                <a:solidFill>
                  <a:schemeClr val="bg1"/>
                </a:solidFill>
                <a:latin typeface="BIZ UDPゴシック" panose="020B0400000000000000" pitchFamily="50" charset="-128"/>
                <a:ea typeface="BIZ UDPゴシック" panose="020B0400000000000000" pitchFamily="50" charset="-128"/>
              </a:rPr>
              <a:t>（金） </a:t>
            </a:r>
            <a:r>
              <a:rPr kumimoji="1" lang="en-US" altLang="ja-JP" sz="1400" b="1" spc="300" dirty="0">
                <a:solidFill>
                  <a:schemeClr val="bg1"/>
                </a:solidFill>
                <a:latin typeface="BIZ UDPゴシック" panose="020B0400000000000000" pitchFamily="50" charset="-128"/>
                <a:ea typeface="BIZ UDPゴシック" panose="020B0400000000000000" pitchFamily="50" charset="-128"/>
              </a:rPr>
              <a:t>17:00-19:00</a:t>
            </a:r>
            <a:endParaRPr kumimoji="1" lang="ja-JP" altLang="en-US" b="1" spc="300" dirty="0">
              <a:solidFill>
                <a:schemeClr val="bg1"/>
              </a:solidFill>
              <a:latin typeface="BIZ UDPゴシック" panose="020B0400000000000000" pitchFamily="50" charset="-128"/>
              <a:ea typeface="BIZ UDPゴシック" panose="020B0400000000000000" pitchFamily="50" charset="-128"/>
            </a:endParaRPr>
          </a:p>
        </p:txBody>
      </p:sp>
      <p:sp>
        <p:nvSpPr>
          <p:cNvPr id="14" name="フローチャート: 記憶データ 13">
            <a:extLst>
              <a:ext uri="{FF2B5EF4-FFF2-40B4-BE49-F238E27FC236}">
                <a16:creationId xmlns:a16="http://schemas.microsoft.com/office/drawing/2014/main" id="{DCE8B839-10B2-286E-5735-7A857CA84536}"/>
              </a:ext>
            </a:extLst>
          </p:cNvPr>
          <p:cNvSpPr/>
          <p:nvPr/>
        </p:nvSpPr>
        <p:spPr>
          <a:xfrm>
            <a:off x="129504" y="33851"/>
            <a:ext cx="1507064" cy="408236"/>
          </a:xfrm>
          <a:prstGeom prst="flowChartOnlineStorage">
            <a:avLst/>
          </a:prstGeom>
          <a:solidFill>
            <a:srgbClr val="BB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1C18CDD-9A15-43BD-994B-6E613C6FFF1F}"/>
              </a:ext>
            </a:extLst>
          </p:cNvPr>
          <p:cNvSpPr txBox="1"/>
          <p:nvPr/>
        </p:nvSpPr>
        <p:spPr>
          <a:xfrm>
            <a:off x="285264" y="51278"/>
            <a:ext cx="1005403"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開催報告</a:t>
            </a:r>
          </a:p>
        </p:txBody>
      </p:sp>
      <p:sp>
        <p:nvSpPr>
          <p:cNvPr id="59" name="テキスト ボックス 58">
            <a:extLst>
              <a:ext uri="{FF2B5EF4-FFF2-40B4-BE49-F238E27FC236}">
                <a16:creationId xmlns:a16="http://schemas.microsoft.com/office/drawing/2014/main" id="{F1C851B3-AB31-4E72-B1F0-6B2E54A755E2}"/>
              </a:ext>
            </a:extLst>
          </p:cNvPr>
          <p:cNvSpPr txBox="1"/>
          <p:nvPr/>
        </p:nvSpPr>
        <p:spPr>
          <a:xfrm>
            <a:off x="87909" y="2455386"/>
            <a:ext cx="6682182" cy="261610"/>
          </a:xfrm>
          <a:prstGeom prst="rect">
            <a:avLst/>
          </a:prstGeom>
          <a:solidFill>
            <a:schemeClr val="bg1">
              <a:lumMod val="95000"/>
            </a:schemeClr>
          </a:solidFill>
        </p:spPr>
        <p:txBody>
          <a:bodyPr wrap="square">
            <a:spAutoFit/>
          </a:bodyPr>
          <a:lstStyle/>
          <a:p>
            <a:r>
              <a:rPr lang="ja-JP" altLang="en-US" sz="1100" b="1" dirty="0">
                <a:ln w="3175">
                  <a:noFill/>
                </a:ln>
                <a:latin typeface="BIZ UDPゴシック" panose="020B0400000000000000" pitchFamily="50" charset="-128"/>
                <a:ea typeface="BIZ UDPゴシック" panose="020B0400000000000000" pitchFamily="50" charset="-128"/>
              </a:rPr>
              <a:t>開会挨拶</a:t>
            </a:r>
          </a:p>
        </p:txBody>
      </p:sp>
      <p:sp>
        <p:nvSpPr>
          <p:cNvPr id="55" name="テキスト ボックス 54">
            <a:extLst>
              <a:ext uri="{FF2B5EF4-FFF2-40B4-BE49-F238E27FC236}">
                <a16:creationId xmlns:a16="http://schemas.microsoft.com/office/drawing/2014/main" id="{EFF16854-E2DE-4289-A0F4-DF44023958CE}"/>
              </a:ext>
            </a:extLst>
          </p:cNvPr>
          <p:cNvSpPr txBox="1"/>
          <p:nvPr/>
        </p:nvSpPr>
        <p:spPr>
          <a:xfrm>
            <a:off x="152444" y="2061075"/>
            <a:ext cx="1351303" cy="276999"/>
          </a:xfrm>
          <a:prstGeom prst="rect">
            <a:avLst/>
          </a:prstGeom>
          <a:noFill/>
        </p:spPr>
        <p:txBody>
          <a:bodyPr wrap="square" rtlCol="0">
            <a:spAutoFit/>
          </a:bodyPr>
          <a:lstStyle/>
          <a:p>
            <a:r>
              <a:rPr lang="ja-JP" altLang="en-US" sz="1200" b="1" dirty="0">
                <a:solidFill>
                  <a:schemeClr val="bg1"/>
                </a:solidFill>
                <a:latin typeface="BIZ UDPゴシック" panose="020B0400000000000000" pitchFamily="50" charset="-128"/>
                <a:ea typeface="BIZ UDPゴシック" panose="020B0400000000000000" pitchFamily="50" charset="-128"/>
              </a:rPr>
              <a:t>プログラム </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　</a:t>
            </a:r>
          </a:p>
        </p:txBody>
      </p:sp>
      <p:sp>
        <p:nvSpPr>
          <p:cNvPr id="13" name="正方形/長方形 12">
            <a:extLst>
              <a:ext uri="{FF2B5EF4-FFF2-40B4-BE49-F238E27FC236}">
                <a16:creationId xmlns:a16="http://schemas.microsoft.com/office/drawing/2014/main" id="{7A775CEB-C29E-836F-8632-0005951BE114}"/>
              </a:ext>
            </a:extLst>
          </p:cNvPr>
          <p:cNvSpPr/>
          <p:nvPr/>
        </p:nvSpPr>
        <p:spPr>
          <a:xfrm>
            <a:off x="-3103" y="9568830"/>
            <a:ext cx="6864430" cy="397665"/>
          </a:xfrm>
          <a:prstGeom prst="rect">
            <a:avLst/>
          </a:prstGeom>
          <a:solidFill>
            <a:srgbClr val="910D8F"/>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anchor="ctr" anchorCtr="0">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東京都医工連携</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HUB</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機構（運営受託事業者：日本コンベンションサービス株式会社）</a:t>
            </a: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お問合せ先　</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TEL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03-5201-7321</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（平日</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9:00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17:00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E-mail</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err="1">
                <a:latin typeface="メイリオ" panose="020B0604030504040204" pitchFamily="50" charset="-128"/>
                <a:ea typeface="メイリオ" panose="020B0604030504040204" pitchFamily="50" charset="-128"/>
                <a:cs typeface="メイリオ" panose="020B0604030504040204" pitchFamily="50" charset="-128"/>
              </a:rPr>
              <a:t>info@ikou-hub.tokyo</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URL</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https://ikou-hub.tokyo/</a:t>
            </a:r>
          </a:p>
        </p:txBody>
      </p:sp>
      <p:sp>
        <p:nvSpPr>
          <p:cNvPr id="16" name="正方形/長方形 15">
            <a:extLst>
              <a:ext uri="{FF2B5EF4-FFF2-40B4-BE49-F238E27FC236}">
                <a16:creationId xmlns:a16="http://schemas.microsoft.com/office/drawing/2014/main" id="{E22610B0-BB52-AFA6-ADA6-E3AB972A824D}"/>
              </a:ext>
            </a:extLst>
          </p:cNvPr>
          <p:cNvSpPr/>
          <p:nvPr/>
        </p:nvSpPr>
        <p:spPr>
          <a:xfrm>
            <a:off x="129504" y="1175837"/>
            <a:ext cx="6676817" cy="769441"/>
          </a:xfrm>
          <a:prstGeom prst="rect">
            <a:avLst/>
          </a:prstGeom>
        </p:spPr>
        <p:txBody>
          <a:bodyPr wrap="square">
            <a:spAutoFit/>
          </a:bodyPr>
          <a:lstStyle/>
          <a:p>
            <a:r>
              <a:rPr lang="ja-JP" altLang="en-US" sz="11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a:rPr>
              <a:t>２０２</a:t>
            </a:r>
            <a:r>
              <a:rPr lang="en-US" altLang="ja-JP" sz="11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a:rPr>
              <a:t>4</a:t>
            </a:r>
            <a:r>
              <a:rPr lang="ja-JP" altLang="en-US" sz="11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a:rPr>
              <a:t>年</a:t>
            </a:r>
            <a:r>
              <a:rPr lang="en-US" altLang="ja-JP" sz="11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a:rPr>
              <a:t>2</a:t>
            </a:r>
            <a:r>
              <a:rPr lang="ja-JP" altLang="en-US" sz="11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a:rPr>
              <a:t>月</a:t>
            </a:r>
            <a:r>
              <a:rPr lang="en-US" altLang="ja-JP" sz="11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a:rPr>
              <a:t>9</a:t>
            </a:r>
            <a:r>
              <a:rPr lang="ja-JP" altLang="en-US" sz="11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a:rPr>
              <a:t>日（金）に東京女子医科大学臨床ニーズマッチング会を開催いたしました。医療現場でご活躍の先生方より医療機器開発につながるアイデアや「お困りごと（ニーズ）」を発表いただき、医療機器産業</a:t>
            </a:r>
            <a:r>
              <a:rPr lang="en-US" altLang="ja-JP" sz="11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a:rPr>
              <a:t>/</a:t>
            </a:r>
            <a:r>
              <a:rPr lang="ja-JP" altLang="en-US" sz="11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a:rPr>
              <a:t>医工連携に関心をお持ちの、製販企業、ものづくり企業、臨床機関、大学・研究機関、行政・公的機関の方などにご参加いただきました。</a:t>
            </a:r>
          </a:p>
        </p:txBody>
      </p:sp>
      <p:sp>
        <p:nvSpPr>
          <p:cNvPr id="17" name="テキスト ボックス 16">
            <a:extLst>
              <a:ext uri="{FF2B5EF4-FFF2-40B4-BE49-F238E27FC236}">
                <a16:creationId xmlns:a16="http://schemas.microsoft.com/office/drawing/2014/main" id="{E1CAE2D6-FBE7-47F5-F3B4-95B53D0CE694}"/>
              </a:ext>
            </a:extLst>
          </p:cNvPr>
          <p:cNvSpPr txBox="1"/>
          <p:nvPr/>
        </p:nvSpPr>
        <p:spPr>
          <a:xfrm>
            <a:off x="223822" y="2770032"/>
            <a:ext cx="6276663" cy="430887"/>
          </a:xfrm>
          <a:prstGeom prst="rect">
            <a:avLst/>
          </a:prstGeom>
          <a:noFill/>
        </p:spPr>
        <p:txBody>
          <a:bodyPr wrap="square" rtlCol="0">
            <a:spAutoFit/>
          </a:bodyPr>
          <a:lstStyle/>
          <a:p>
            <a:r>
              <a:rPr lang="zh-CN" altLang="en-US" sz="1100" dirty="0">
                <a:solidFill>
                  <a:sysClr val="windowText" lastClr="000000"/>
                </a:solidFill>
                <a:latin typeface="BIZ UDPゴシック" panose="020B0400000000000000" pitchFamily="50" charset="-128"/>
                <a:ea typeface="BIZ UDPゴシック" panose="020B0400000000000000" pitchFamily="50" charset="-128"/>
                <a:cs typeface="メイリオ"/>
              </a:rPr>
              <a:t>東京女子医科大学 先端生命医科学研究所　教授</a:t>
            </a:r>
            <a:r>
              <a:rPr lang="ja-JP" altLang="en-US" sz="1100" dirty="0">
                <a:solidFill>
                  <a:sysClr val="windowText" lastClr="000000"/>
                </a:solidFill>
                <a:latin typeface="BIZ UDPゴシック" panose="020B0400000000000000" pitchFamily="50" charset="-128"/>
                <a:ea typeface="BIZ UDPゴシック" panose="020B0400000000000000" pitchFamily="50" charset="-128"/>
                <a:cs typeface="メイリオ"/>
              </a:rPr>
              <a:t>　正宗　賢先生、</a:t>
            </a:r>
            <a:r>
              <a:rPr lang="zh-TW" altLang="en-US" sz="1100" dirty="0">
                <a:latin typeface="BIZ UDPゴシック" panose="020B0400000000000000" pitchFamily="50" charset="-128"/>
                <a:ea typeface="BIZ UDPゴシック" panose="020B0400000000000000" pitchFamily="50" charset="-128"/>
                <a:cs typeface="メイリオ"/>
              </a:rPr>
              <a:t>東京都産業労働局商工部</a:t>
            </a:r>
            <a:r>
              <a:rPr lang="ja-JP" altLang="en-US" sz="1100" dirty="0">
                <a:latin typeface="BIZ UDPゴシック" panose="020B0400000000000000" pitchFamily="50" charset="-128"/>
                <a:ea typeface="BIZ UDPゴシック" panose="020B0400000000000000" pitchFamily="50" charset="-128"/>
                <a:cs typeface="メイリオ"/>
              </a:rPr>
              <a:t>　</a:t>
            </a:r>
            <a:r>
              <a:rPr lang="zh-TW" altLang="en-US" sz="1100" dirty="0">
                <a:latin typeface="BIZ UDPゴシック" panose="020B0400000000000000" pitchFamily="50" charset="-128"/>
                <a:ea typeface="BIZ UDPゴシック" panose="020B0400000000000000" pitchFamily="50" charset="-128"/>
                <a:cs typeface="メイリオ"/>
              </a:rPr>
              <a:t>技術調整担当課長</a:t>
            </a:r>
            <a:r>
              <a:rPr lang="ja-JP" altLang="en-US" sz="1100" dirty="0">
                <a:latin typeface="BIZ UDPゴシック" panose="020B0400000000000000" pitchFamily="50" charset="-128"/>
                <a:ea typeface="BIZ UDPゴシック" panose="020B0400000000000000" pitchFamily="50" charset="-128"/>
                <a:cs typeface="メイリオ"/>
              </a:rPr>
              <a:t>　川道　克祥氏より開会のご挨拶いただきました。</a:t>
            </a:r>
            <a:endParaRPr lang="en-US" altLang="ja-JP" sz="1100" dirty="0">
              <a:solidFill>
                <a:sysClr val="windowText" lastClr="000000"/>
              </a:solidFill>
              <a:latin typeface="BIZ UDPゴシック" panose="020B0400000000000000" pitchFamily="50" charset="-128"/>
              <a:ea typeface="BIZ UDPゴシック" panose="020B0400000000000000" pitchFamily="50" charset="-128"/>
              <a:cs typeface="メイリオ"/>
            </a:endParaRPr>
          </a:p>
        </p:txBody>
      </p:sp>
      <p:sp>
        <p:nvSpPr>
          <p:cNvPr id="21" name="テキスト ボックス 20">
            <a:extLst>
              <a:ext uri="{FF2B5EF4-FFF2-40B4-BE49-F238E27FC236}">
                <a16:creationId xmlns:a16="http://schemas.microsoft.com/office/drawing/2014/main" id="{D51F5113-E946-8FD1-7831-8406319E0C45}"/>
              </a:ext>
            </a:extLst>
          </p:cNvPr>
          <p:cNvSpPr txBox="1"/>
          <p:nvPr/>
        </p:nvSpPr>
        <p:spPr>
          <a:xfrm>
            <a:off x="98254" y="3267761"/>
            <a:ext cx="6682182" cy="261610"/>
          </a:xfrm>
          <a:prstGeom prst="rect">
            <a:avLst/>
          </a:prstGeom>
          <a:solidFill>
            <a:schemeClr val="bg1">
              <a:lumMod val="95000"/>
            </a:schemeClr>
          </a:solidFill>
        </p:spPr>
        <p:txBody>
          <a:bodyPr wrap="square">
            <a:spAutoFit/>
          </a:bodyPr>
          <a:lstStyle/>
          <a:p>
            <a:r>
              <a:rPr lang="en-US" altLang="zh-TW" sz="1100" b="1" dirty="0">
                <a:ln w="3175">
                  <a:noFill/>
                </a:ln>
                <a:latin typeface="BIZ UDPゴシック" panose="020B0400000000000000" pitchFamily="50" charset="-128"/>
                <a:ea typeface="BIZ UDPゴシック" panose="020B0400000000000000" pitchFamily="50" charset="-128"/>
              </a:rPr>
              <a:t>AMED</a:t>
            </a:r>
            <a:r>
              <a:rPr lang="zh-TW" altLang="en-US" sz="1100" b="1" dirty="0">
                <a:ln w="3175">
                  <a:noFill/>
                </a:ln>
                <a:latin typeface="BIZ UDPゴシック" panose="020B0400000000000000" pitchFamily="50" charset="-128"/>
                <a:ea typeface="BIZ UDPゴシック" panose="020B0400000000000000" pitchFamily="50" charset="-128"/>
              </a:rPr>
              <a:t>次世代医療機器連携拠点整備等事業</a:t>
            </a:r>
            <a:r>
              <a:rPr lang="ja-JP" altLang="en-US" sz="1100" b="1" dirty="0">
                <a:ln w="3175">
                  <a:noFill/>
                </a:ln>
                <a:latin typeface="BIZ UDPゴシック" panose="020B0400000000000000" pitchFamily="50" charset="-128"/>
                <a:ea typeface="BIZ UDPゴシック" panose="020B0400000000000000" pitchFamily="50" charset="-128"/>
              </a:rPr>
              <a:t>の紹介　</a:t>
            </a:r>
          </a:p>
        </p:txBody>
      </p:sp>
      <p:sp>
        <p:nvSpPr>
          <p:cNvPr id="2" name="テキスト ボックス 1">
            <a:extLst>
              <a:ext uri="{FF2B5EF4-FFF2-40B4-BE49-F238E27FC236}">
                <a16:creationId xmlns:a16="http://schemas.microsoft.com/office/drawing/2014/main" id="{B4A4F278-87A1-5140-3FE9-2B62045CE7EF}"/>
              </a:ext>
            </a:extLst>
          </p:cNvPr>
          <p:cNvSpPr txBox="1"/>
          <p:nvPr/>
        </p:nvSpPr>
        <p:spPr>
          <a:xfrm>
            <a:off x="98254" y="3793188"/>
            <a:ext cx="6682182" cy="261610"/>
          </a:xfrm>
          <a:prstGeom prst="rect">
            <a:avLst/>
          </a:prstGeom>
          <a:solidFill>
            <a:schemeClr val="bg1">
              <a:lumMod val="95000"/>
            </a:schemeClr>
          </a:solidFill>
        </p:spPr>
        <p:txBody>
          <a:bodyPr wrap="square">
            <a:spAutoFit/>
          </a:bodyPr>
          <a:lstStyle/>
          <a:p>
            <a:r>
              <a:rPr lang="ja-JP" altLang="en-US" sz="1100" b="1" dirty="0">
                <a:ln w="3175">
                  <a:noFill/>
                </a:ln>
                <a:latin typeface="BIZ UDPゴシック" panose="020B0400000000000000" pitchFamily="50" charset="-128"/>
                <a:ea typeface="BIZ UDPゴシック" panose="020B0400000000000000" pitchFamily="50" charset="-128"/>
              </a:rPr>
              <a:t>ニーズ発表</a:t>
            </a:r>
          </a:p>
        </p:txBody>
      </p:sp>
      <p:sp>
        <p:nvSpPr>
          <p:cNvPr id="3" name="テキスト ボックス 2">
            <a:extLst>
              <a:ext uri="{FF2B5EF4-FFF2-40B4-BE49-F238E27FC236}">
                <a16:creationId xmlns:a16="http://schemas.microsoft.com/office/drawing/2014/main" id="{621E3F9F-8B6A-BEE1-6AF1-14834EE2868D}"/>
              </a:ext>
            </a:extLst>
          </p:cNvPr>
          <p:cNvSpPr txBox="1"/>
          <p:nvPr/>
        </p:nvSpPr>
        <p:spPr>
          <a:xfrm>
            <a:off x="150252" y="4141066"/>
            <a:ext cx="6590717" cy="1225144"/>
          </a:xfrm>
          <a:prstGeom prst="rect">
            <a:avLst/>
          </a:prstGeom>
          <a:noFill/>
        </p:spPr>
        <p:txBody>
          <a:bodyPr wrap="square" rtlCol="0">
            <a:spAutoFit/>
          </a:bodyPr>
          <a:lstStyle/>
          <a:p>
            <a:pPr>
              <a:lnSpc>
                <a:spcPts val="1700"/>
              </a:lnSpc>
              <a:spcAft>
                <a:spcPts val="600"/>
              </a:spcAft>
            </a:pPr>
            <a:r>
              <a:rPr lang="ja-JP" altLang="en-US" sz="1100" dirty="0">
                <a:solidFill>
                  <a:schemeClr val="tx1">
                    <a:lumMod val="85000"/>
                    <a:lumOff val="15000"/>
                  </a:schemeClr>
                </a:solidFill>
                <a:latin typeface="BIZ UDPゴシック" panose="020B0400000000000000" pitchFamily="50" charset="-128"/>
                <a:ea typeface="BIZ UDPゴシック" panose="020B0400000000000000" pitchFamily="50" charset="-128"/>
                <a:cs typeface="メイリオ"/>
              </a:rPr>
              <a:t>東京女子医科大学のメディカルスタッフを中心に、医師・臨床工学技士など</a:t>
            </a:r>
            <a:r>
              <a:rPr lang="en-US" altLang="ja-JP" sz="1100" dirty="0">
                <a:solidFill>
                  <a:schemeClr val="tx1">
                    <a:lumMod val="85000"/>
                    <a:lumOff val="15000"/>
                  </a:schemeClr>
                </a:solidFill>
                <a:latin typeface="BIZ UDPゴシック" panose="020B0400000000000000" pitchFamily="50" charset="-128"/>
                <a:ea typeface="BIZ UDPゴシック" panose="020B0400000000000000" pitchFamily="50" charset="-128"/>
                <a:cs typeface="メイリオ"/>
              </a:rPr>
              <a:t>8</a:t>
            </a:r>
            <a:r>
              <a:rPr lang="ja-JP" altLang="en-US" sz="1100" dirty="0">
                <a:solidFill>
                  <a:schemeClr val="tx1">
                    <a:lumMod val="85000"/>
                    <a:lumOff val="15000"/>
                  </a:schemeClr>
                </a:solidFill>
                <a:latin typeface="BIZ UDPゴシック" panose="020B0400000000000000" pitchFamily="50" charset="-128"/>
                <a:ea typeface="BIZ UDPゴシック" panose="020B0400000000000000" pitchFamily="50" charset="-128"/>
                <a:cs typeface="メイリオ"/>
              </a:rPr>
              <a:t>人の先生方より</a:t>
            </a:r>
            <a:r>
              <a:rPr lang="en-US" altLang="ja-JP" sz="1100" dirty="0">
                <a:solidFill>
                  <a:schemeClr val="tx1">
                    <a:lumMod val="85000"/>
                    <a:lumOff val="15000"/>
                  </a:schemeClr>
                </a:solidFill>
                <a:latin typeface="BIZ UDPゴシック" panose="020B0400000000000000" pitchFamily="50" charset="-128"/>
                <a:ea typeface="BIZ UDPゴシック" panose="020B0400000000000000" pitchFamily="50" charset="-128"/>
                <a:cs typeface="メイリオ"/>
              </a:rPr>
              <a:t>10</a:t>
            </a:r>
            <a:r>
              <a:rPr lang="ja-JP" altLang="en-US" sz="1100" dirty="0">
                <a:solidFill>
                  <a:schemeClr val="tx1">
                    <a:lumMod val="85000"/>
                    <a:lumOff val="15000"/>
                  </a:schemeClr>
                </a:solidFill>
                <a:latin typeface="BIZ UDPゴシック" panose="020B0400000000000000" pitchFamily="50" charset="-128"/>
                <a:ea typeface="BIZ UDPゴシック" panose="020B0400000000000000" pitchFamily="50" charset="-128"/>
                <a:cs typeface="メイリオ"/>
              </a:rPr>
              <a:t>テーマの臨床ニーズを発表いただきました。各発表におかれては、臨床現場の現状や具体的なお困りごと、医療従事者の方々の熱い思いをお話しいただきました。また、</a:t>
            </a:r>
            <a:r>
              <a:rPr lang="zh-CN" altLang="en-US" sz="1100" dirty="0">
                <a:solidFill>
                  <a:schemeClr val="tx1">
                    <a:lumMod val="85000"/>
                    <a:lumOff val="15000"/>
                  </a:schemeClr>
                </a:solidFill>
                <a:latin typeface="BIZ UDPゴシック" panose="020B0400000000000000" pitchFamily="50" charset="-128"/>
                <a:ea typeface="BIZ UDPゴシック" panose="020B0400000000000000" pitchFamily="50" charset="-128"/>
                <a:cs typeface="メイリオ"/>
              </a:rPr>
              <a:t>東京女子医科大学　先端生命医科学研究所　特任准教授</a:t>
            </a:r>
            <a:r>
              <a:rPr lang="ja-JP" altLang="en-US" sz="1100" dirty="0">
                <a:solidFill>
                  <a:schemeClr val="tx1">
                    <a:lumMod val="85000"/>
                    <a:lumOff val="15000"/>
                  </a:schemeClr>
                </a:solidFill>
                <a:latin typeface="BIZ UDPゴシック" panose="020B0400000000000000" pitchFamily="50" charset="-128"/>
                <a:ea typeface="BIZ UDPゴシック" panose="020B0400000000000000" pitchFamily="50" charset="-128"/>
                <a:cs typeface="メイリオ"/>
              </a:rPr>
              <a:t>　北原　秀治先生より各発表毎に特別発言をいただきました。</a:t>
            </a:r>
            <a:endParaRPr lang="en-US" altLang="ja-JP" sz="1100" dirty="0">
              <a:solidFill>
                <a:schemeClr val="tx1">
                  <a:lumMod val="85000"/>
                  <a:lumOff val="15000"/>
                </a:schemeClr>
              </a:solidFill>
              <a:latin typeface="BIZ UDPゴシック" panose="020B0400000000000000" pitchFamily="50" charset="-128"/>
              <a:ea typeface="BIZ UDPゴシック" panose="020B0400000000000000" pitchFamily="50" charset="-128"/>
              <a:cs typeface="メイリオ"/>
            </a:endParaRPr>
          </a:p>
          <a:p>
            <a:pPr>
              <a:lnSpc>
                <a:spcPts val="1700"/>
              </a:lnSpc>
              <a:spcAft>
                <a:spcPts val="600"/>
              </a:spcAft>
            </a:pPr>
            <a:endParaRPr lang="en-US" altLang="ja-JP" sz="1100" dirty="0">
              <a:solidFill>
                <a:schemeClr val="tx1">
                  <a:lumMod val="85000"/>
                  <a:lumOff val="15000"/>
                </a:schemeClr>
              </a:solidFill>
              <a:latin typeface="BIZ UDPゴシック" panose="020B0400000000000000" pitchFamily="50" charset="-128"/>
              <a:ea typeface="BIZ UDPゴシック" panose="020B0400000000000000" pitchFamily="50" charset="-128"/>
              <a:cs typeface="メイリオ"/>
            </a:endParaRPr>
          </a:p>
        </p:txBody>
      </p:sp>
      <p:sp>
        <p:nvSpPr>
          <p:cNvPr id="4" name="テキスト ボックス 3">
            <a:extLst>
              <a:ext uri="{FF2B5EF4-FFF2-40B4-BE49-F238E27FC236}">
                <a16:creationId xmlns:a16="http://schemas.microsoft.com/office/drawing/2014/main" id="{B4754E5C-26C2-A0E8-A65A-FFDF188C8AF4}"/>
              </a:ext>
            </a:extLst>
          </p:cNvPr>
          <p:cNvSpPr txBox="1"/>
          <p:nvPr/>
        </p:nvSpPr>
        <p:spPr>
          <a:xfrm>
            <a:off x="98254" y="5182917"/>
            <a:ext cx="6682182" cy="261610"/>
          </a:xfrm>
          <a:prstGeom prst="rect">
            <a:avLst/>
          </a:prstGeom>
          <a:solidFill>
            <a:schemeClr val="bg1">
              <a:lumMod val="95000"/>
            </a:schemeClr>
          </a:solidFill>
        </p:spPr>
        <p:txBody>
          <a:bodyPr wrap="square">
            <a:spAutoFit/>
          </a:bodyPr>
          <a:lstStyle/>
          <a:p>
            <a:r>
              <a:rPr lang="ja-JP" altLang="en-US" sz="1100" b="1" dirty="0">
                <a:ln w="3175">
                  <a:noFill/>
                </a:ln>
                <a:latin typeface="BIZ UDPゴシック" panose="020B0400000000000000" pitchFamily="50" charset="-128"/>
                <a:ea typeface="BIZ UDPゴシック" panose="020B0400000000000000" pitchFamily="50" charset="-128"/>
              </a:rPr>
              <a:t>講評・閉会挨拶</a:t>
            </a:r>
          </a:p>
        </p:txBody>
      </p:sp>
      <p:sp>
        <p:nvSpPr>
          <p:cNvPr id="6" name="テキスト ボックス 5">
            <a:extLst>
              <a:ext uri="{FF2B5EF4-FFF2-40B4-BE49-F238E27FC236}">
                <a16:creationId xmlns:a16="http://schemas.microsoft.com/office/drawing/2014/main" id="{8E50F5E7-039E-6550-F184-93901DB28E3D}"/>
              </a:ext>
            </a:extLst>
          </p:cNvPr>
          <p:cNvSpPr txBox="1"/>
          <p:nvPr/>
        </p:nvSpPr>
        <p:spPr>
          <a:xfrm>
            <a:off x="223822" y="5480069"/>
            <a:ext cx="6489725" cy="261610"/>
          </a:xfrm>
          <a:prstGeom prst="rect">
            <a:avLst/>
          </a:prstGeom>
          <a:noFill/>
        </p:spPr>
        <p:txBody>
          <a:bodyPr wrap="square" rtlCol="0">
            <a:spAutoFit/>
          </a:bodyPr>
          <a:lstStyle/>
          <a:p>
            <a:r>
              <a:rPr lang="zh-CN" altLang="en-US" sz="1100" dirty="0">
                <a:solidFill>
                  <a:sysClr val="windowText" lastClr="000000"/>
                </a:solidFill>
                <a:latin typeface="BIZ UDPゴシック" panose="020B0400000000000000" pitchFamily="50" charset="-128"/>
                <a:ea typeface="BIZ UDPゴシック" panose="020B0400000000000000" pitchFamily="50" charset="-128"/>
                <a:cs typeface="メイリオ"/>
              </a:rPr>
              <a:t>東京女子医科大学 先端生命医科学研究所　准教授</a:t>
            </a:r>
            <a:r>
              <a:rPr lang="ja-JP" altLang="en-US" sz="1100" dirty="0">
                <a:solidFill>
                  <a:sysClr val="windowText" lastClr="000000"/>
                </a:solidFill>
                <a:latin typeface="BIZ UDPゴシック" panose="020B0400000000000000" pitchFamily="50" charset="-128"/>
                <a:ea typeface="BIZ UDPゴシック" panose="020B0400000000000000" pitchFamily="50" charset="-128"/>
                <a:cs typeface="メイリオ"/>
              </a:rPr>
              <a:t>　田村　学先生</a:t>
            </a:r>
            <a:r>
              <a:rPr lang="ja-JP" altLang="en-US" sz="1100" dirty="0">
                <a:latin typeface="BIZ UDPゴシック" panose="020B0400000000000000" pitchFamily="50" charset="-128"/>
                <a:ea typeface="BIZ UDPゴシック" panose="020B0400000000000000" pitchFamily="50" charset="-128"/>
                <a:cs typeface="メイリオ"/>
              </a:rPr>
              <a:t>より閉会のご挨拶いただきました。</a:t>
            </a:r>
            <a:endParaRPr lang="en-US" altLang="ja-JP" sz="1100" dirty="0">
              <a:solidFill>
                <a:sysClr val="windowText" lastClr="000000"/>
              </a:solidFill>
              <a:latin typeface="BIZ UDPゴシック" panose="020B0400000000000000" pitchFamily="50" charset="-128"/>
              <a:ea typeface="BIZ UDPゴシック" panose="020B0400000000000000" pitchFamily="50" charset="-128"/>
              <a:cs typeface="メイリオ"/>
            </a:endParaRPr>
          </a:p>
        </p:txBody>
      </p:sp>
      <p:sp>
        <p:nvSpPr>
          <p:cNvPr id="8" name="テキスト ボックス 7">
            <a:extLst>
              <a:ext uri="{FF2B5EF4-FFF2-40B4-BE49-F238E27FC236}">
                <a16:creationId xmlns:a16="http://schemas.microsoft.com/office/drawing/2014/main" id="{11253ACB-251D-6464-E2CD-4DED408E9774}"/>
              </a:ext>
            </a:extLst>
          </p:cNvPr>
          <p:cNvSpPr txBox="1"/>
          <p:nvPr/>
        </p:nvSpPr>
        <p:spPr>
          <a:xfrm>
            <a:off x="346906" y="8131325"/>
            <a:ext cx="6120078" cy="900246"/>
          </a:xfrm>
          <a:prstGeom prst="rect">
            <a:avLst/>
          </a:prstGeom>
          <a:solidFill>
            <a:schemeClr val="bg1">
              <a:lumMod val="95000"/>
              <a:alpha val="40000"/>
            </a:schemeClr>
          </a:solidFill>
          <a:ln w="19050">
            <a:solidFill>
              <a:srgbClr val="461E64"/>
            </a:solidFill>
          </a:ln>
        </p:spPr>
        <p:txBody>
          <a:bodyPr wrap="square" rtlCol="0">
            <a:spAutoFit/>
          </a:bodyPr>
          <a:lstStyle/>
          <a:p>
            <a:pPr algn="ctr"/>
            <a:r>
              <a:rPr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a:rPr>
              <a:t>★ご参加いただいた皆様からのご意見・ご感想★（一部抜粋）</a:t>
            </a:r>
            <a:endParaRPr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a:endParaRPr>
          </a:p>
          <a:p>
            <a:r>
              <a:rPr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a:rPr>
              <a:t>◆今回も貴重なニーズを直接先生方からありがとうございました。</a:t>
            </a:r>
            <a:br>
              <a:rPr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a:rPr>
            </a:br>
            <a:r>
              <a:rPr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a:rPr>
              <a:t>◆医療技術の進化があり医療提供の品質は大きく向上しましたが、更なる医療現場での多数の課題を視聴させていただきました。</a:t>
            </a:r>
            <a:endParaRPr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a:endParaRPr>
          </a:p>
          <a:p>
            <a:r>
              <a:rPr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a:rPr>
              <a:t>◆日本の質の高い医療機器、医療提供体制が世界のモデルになることを願っております。</a:t>
            </a:r>
          </a:p>
        </p:txBody>
      </p:sp>
      <p:sp>
        <p:nvSpPr>
          <p:cNvPr id="11" name="テキスト ボックス 10">
            <a:extLst>
              <a:ext uri="{FF2B5EF4-FFF2-40B4-BE49-F238E27FC236}">
                <a16:creationId xmlns:a16="http://schemas.microsoft.com/office/drawing/2014/main" id="{7339A3D4-C9F9-72E0-74F1-88A8AAB02912}"/>
              </a:ext>
            </a:extLst>
          </p:cNvPr>
          <p:cNvSpPr txBox="1"/>
          <p:nvPr/>
        </p:nvSpPr>
        <p:spPr>
          <a:xfrm>
            <a:off x="251244" y="9181206"/>
            <a:ext cx="6489725" cy="276999"/>
          </a:xfrm>
          <a:prstGeom prst="rect">
            <a:avLst/>
          </a:prstGeom>
          <a:noFill/>
        </p:spPr>
        <p:txBody>
          <a:bodyPr wrap="square" rtlCol="0">
            <a:spAutoFit/>
          </a:bodyPr>
          <a:lstStyle/>
          <a:p>
            <a:r>
              <a:rPr lang="ja-JP" altLang="en-US" sz="1200" dirty="0">
                <a:solidFill>
                  <a:schemeClr val="accent1">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a:rPr>
              <a:t>皆様からのご意見を参考に、臨床ニーズマッチング会をより充実した内容にしてまいります。</a:t>
            </a:r>
            <a:endParaRPr lang="en-US" altLang="ja-JP" sz="1200" dirty="0">
              <a:solidFill>
                <a:schemeClr val="accent1">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メイリオ"/>
            </a:endParaRPr>
          </a:p>
        </p:txBody>
      </p:sp>
      <p:sp>
        <p:nvSpPr>
          <p:cNvPr id="25" name="テキスト ボックス 24">
            <a:extLst>
              <a:ext uri="{FF2B5EF4-FFF2-40B4-BE49-F238E27FC236}">
                <a16:creationId xmlns:a16="http://schemas.microsoft.com/office/drawing/2014/main" id="{E52709BB-5E1A-7945-3F3A-68FF16EE9993}"/>
              </a:ext>
            </a:extLst>
          </p:cNvPr>
          <p:cNvSpPr txBox="1"/>
          <p:nvPr/>
        </p:nvSpPr>
        <p:spPr>
          <a:xfrm>
            <a:off x="3821624" y="6736267"/>
            <a:ext cx="1544779" cy="1086323"/>
          </a:xfrm>
          <a:prstGeom prst="rect">
            <a:avLst/>
          </a:prstGeom>
          <a:noFill/>
        </p:spPr>
        <p:txBody>
          <a:bodyPr wrap="square" rtlCol="0">
            <a:spAutoFit/>
          </a:bodyPr>
          <a:lstStyle/>
          <a:p>
            <a:pPr>
              <a:lnSpc>
                <a:spcPts val="1600"/>
              </a:lnSpc>
            </a:pPr>
            <a:r>
              <a:rPr lang="ja-JP" altLang="en-US" sz="1100" dirty="0">
                <a:latin typeface="BIZ UDPゴシック" panose="020B0400000000000000" pitchFamily="50" charset="-128"/>
                <a:ea typeface="BIZ UDPゴシック" panose="020B0400000000000000" pitchFamily="50" charset="-128"/>
              </a:rPr>
              <a:t>井原</a:t>
            </a:r>
            <a:r>
              <a:rPr kumimoji="1" lang="ja-JP" altLang="en-US"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弘人</a:t>
            </a:r>
            <a:r>
              <a:rPr kumimoji="1" lang="ja-JP" altLang="en-US" sz="1100" dirty="0">
                <a:latin typeface="BIZ UDPゴシック" panose="020B0400000000000000" pitchFamily="50" charset="-128"/>
                <a:ea typeface="BIZ UDPゴシック" panose="020B0400000000000000" pitchFamily="50" charset="-128"/>
              </a:rPr>
              <a:t>先生</a:t>
            </a:r>
            <a:endParaRPr kumimoji="1" lang="zh-TW" altLang="en-US" sz="1100" dirty="0">
              <a:latin typeface="BIZ UDPゴシック" panose="020B0400000000000000" pitchFamily="50" charset="-128"/>
              <a:ea typeface="BIZ UDPゴシック" panose="020B0400000000000000" pitchFamily="50" charset="-128"/>
            </a:endParaRPr>
          </a:p>
          <a:p>
            <a:pPr>
              <a:lnSpc>
                <a:spcPts val="1600"/>
              </a:lnSpc>
            </a:pPr>
            <a:r>
              <a:rPr kumimoji="1" lang="ja-JP" altLang="en-US" sz="1100" dirty="0">
                <a:latin typeface="BIZ UDPゴシック" panose="020B0400000000000000" pitchFamily="50" charset="-128"/>
                <a:ea typeface="BIZ UDPゴシック" panose="020B0400000000000000" pitchFamily="50" charset="-128"/>
              </a:rPr>
              <a:t>塩谷</a:t>
            </a:r>
            <a:r>
              <a:rPr kumimoji="1" lang="zh-TW" altLang="en-US"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萌華</a:t>
            </a:r>
            <a:r>
              <a:rPr kumimoji="1" lang="ja-JP" altLang="en-US" sz="1100" dirty="0">
                <a:latin typeface="BIZ UDPゴシック" panose="020B0400000000000000" pitchFamily="50" charset="-128"/>
                <a:ea typeface="BIZ UDPゴシック" panose="020B0400000000000000" pitchFamily="50" charset="-128"/>
              </a:rPr>
              <a:t>先生</a:t>
            </a:r>
            <a:endParaRPr kumimoji="1" lang="zh-TW" altLang="en-US" sz="1100" dirty="0">
              <a:latin typeface="BIZ UDPゴシック" panose="020B0400000000000000" pitchFamily="50" charset="-128"/>
              <a:ea typeface="BIZ UDPゴシック" panose="020B0400000000000000" pitchFamily="50" charset="-128"/>
            </a:endParaRPr>
          </a:p>
          <a:p>
            <a:pPr>
              <a:lnSpc>
                <a:spcPts val="1600"/>
              </a:lnSpc>
            </a:pPr>
            <a:r>
              <a:rPr lang="ja-JP" altLang="en-US" sz="1100" dirty="0">
                <a:latin typeface="BIZ UDPゴシック" panose="020B0400000000000000" pitchFamily="50" charset="-128"/>
                <a:ea typeface="BIZ UDPゴシック" panose="020B0400000000000000" pitchFamily="50" charset="-128"/>
              </a:rPr>
              <a:t>森田</a:t>
            </a:r>
            <a:r>
              <a:rPr kumimoji="1" lang="ja-JP" altLang="en-US" sz="1100" dirty="0">
                <a:latin typeface="BIZ UDPゴシック" panose="020B0400000000000000" pitchFamily="50" charset="-128"/>
                <a:ea typeface="BIZ UDPゴシック" panose="020B0400000000000000" pitchFamily="50" charset="-128"/>
              </a:rPr>
              <a:t>　賢先生</a:t>
            </a:r>
            <a:endParaRPr kumimoji="1" lang="zh-TW" altLang="en-US" sz="1100" dirty="0">
              <a:latin typeface="BIZ UDPゴシック" panose="020B0400000000000000" pitchFamily="50" charset="-128"/>
              <a:ea typeface="BIZ UDPゴシック" panose="020B0400000000000000" pitchFamily="50" charset="-128"/>
            </a:endParaRPr>
          </a:p>
          <a:p>
            <a:pPr>
              <a:lnSpc>
                <a:spcPts val="1600"/>
              </a:lnSpc>
            </a:pPr>
            <a:r>
              <a:rPr lang="ja-JP" altLang="en-US" sz="1100" dirty="0">
                <a:latin typeface="BIZ UDPゴシック" panose="020B0400000000000000" pitchFamily="50" charset="-128"/>
                <a:ea typeface="BIZ UDPゴシック" panose="020B0400000000000000" pitchFamily="50" charset="-128"/>
              </a:rPr>
              <a:t>番場</a:t>
            </a:r>
            <a:r>
              <a:rPr kumimoji="1" lang="zh-TW" altLang="en-US"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嘉子</a:t>
            </a:r>
            <a:r>
              <a:rPr kumimoji="1" lang="ja-JP" altLang="en-US" sz="1100" dirty="0">
                <a:latin typeface="BIZ UDPゴシック" panose="020B0400000000000000" pitchFamily="50" charset="-128"/>
                <a:ea typeface="BIZ UDPゴシック" panose="020B0400000000000000" pitchFamily="50" charset="-128"/>
              </a:rPr>
              <a:t>先生</a:t>
            </a:r>
            <a:endParaRPr kumimoji="1" lang="zh-TW" altLang="en-US" sz="1100" dirty="0">
              <a:latin typeface="BIZ UDPゴシック" panose="020B0400000000000000" pitchFamily="50" charset="-128"/>
              <a:ea typeface="BIZ UDPゴシック" panose="020B0400000000000000" pitchFamily="50" charset="-128"/>
            </a:endParaRPr>
          </a:p>
          <a:p>
            <a:pPr>
              <a:lnSpc>
                <a:spcPts val="1600"/>
              </a:lnSpc>
            </a:pPr>
            <a:endParaRPr kumimoji="1" lang="en-US" altLang="zh-TW" sz="105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B77E4314-97CA-6754-77CC-1B45827D81C7}"/>
              </a:ext>
            </a:extLst>
          </p:cNvPr>
          <p:cNvSpPr txBox="1"/>
          <p:nvPr/>
        </p:nvSpPr>
        <p:spPr>
          <a:xfrm>
            <a:off x="4992998" y="6733356"/>
            <a:ext cx="1544778" cy="882101"/>
          </a:xfrm>
          <a:prstGeom prst="rect">
            <a:avLst/>
          </a:prstGeom>
          <a:noFill/>
        </p:spPr>
        <p:txBody>
          <a:bodyPr wrap="square" rtlCol="0">
            <a:spAutoFit/>
          </a:bodyPr>
          <a:lstStyle/>
          <a:p>
            <a:pPr>
              <a:lnSpc>
                <a:spcPts val="1600"/>
              </a:lnSpc>
            </a:pPr>
            <a:r>
              <a:rPr lang="ja-JP" altLang="en-US" sz="1100" dirty="0">
                <a:latin typeface="BIZ UDPゴシック" panose="020B0400000000000000" pitchFamily="50" charset="-128"/>
                <a:ea typeface="BIZ UDPゴシック" panose="020B0400000000000000" pitchFamily="50" charset="-128"/>
              </a:rPr>
              <a:t>石川　達也</a:t>
            </a:r>
            <a:r>
              <a:rPr kumimoji="1" lang="ja-JP" altLang="en-US" sz="1100" dirty="0">
                <a:latin typeface="BIZ UDPゴシック" panose="020B0400000000000000" pitchFamily="50" charset="-128"/>
                <a:ea typeface="BIZ UDPゴシック" panose="020B0400000000000000" pitchFamily="50" charset="-128"/>
              </a:rPr>
              <a:t>先生</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件</a:t>
            </a:r>
            <a:endParaRPr kumimoji="1" lang="zh-TW" altLang="en-US" sz="1100" dirty="0">
              <a:latin typeface="BIZ UDPゴシック" panose="020B0400000000000000" pitchFamily="50" charset="-128"/>
              <a:ea typeface="BIZ UDPゴシック" panose="020B0400000000000000" pitchFamily="50" charset="-128"/>
            </a:endParaRPr>
          </a:p>
          <a:p>
            <a:pPr>
              <a:lnSpc>
                <a:spcPts val="1600"/>
              </a:lnSpc>
            </a:pPr>
            <a:r>
              <a:rPr lang="ja-JP" altLang="en-US" sz="1100" dirty="0">
                <a:latin typeface="BIZ UDPゴシック" panose="020B0400000000000000" pitchFamily="50" charset="-128"/>
                <a:ea typeface="BIZ UDPゴシック" panose="020B0400000000000000" pitchFamily="50" charset="-128"/>
              </a:rPr>
              <a:t>原</a:t>
            </a:r>
            <a:r>
              <a:rPr kumimoji="1" lang="ja-JP" altLang="en-US"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伸太郎</a:t>
            </a:r>
            <a:r>
              <a:rPr kumimoji="1" lang="ja-JP" altLang="en-US" sz="1100" dirty="0">
                <a:latin typeface="BIZ UDPゴシック" panose="020B0400000000000000" pitchFamily="50" charset="-128"/>
                <a:ea typeface="BIZ UDPゴシック" panose="020B0400000000000000" pitchFamily="50" charset="-128"/>
              </a:rPr>
              <a:t>先生</a:t>
            </a: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r>
              <a:rPr lang="ja-JP" altLang="en-US" sz="1100" dirty="0">
                <a:latin typeface="BIZ UDPゴシック" panose="020B0400000000000000" pitchFamily="50" charset="-128"/>
                <a:ea typeface="BIZ UDPゴシック" panose="020B0400000000000000" pitchFamily="50" charset="-128"/>
              </a:rPr>
              <a:t>福嶋</a:t>
            </a:r>
            <a:r>
              <a:rPr kumimoji="1" lang="ja-JP" altLang="en-US"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宗久</a:t>
            </a:r>
            <a:r>
              <a:rPr kumimoji="1" lang="ja-JP" altLang="en-US" sz="1100" dirty="0">
                <a:latin typeface="BIZ UDPゴシック" panose="020B0400000000000000" pitchFamily="50" charset="-128"/>
                <a:ea typeface="BIZ UDPゴシック" panose="020B0400000000000000" pitchFamily="50" charset="-128"/>
              </a:rPr>
              <a:t>先生</a:t>
            </a: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r>
              <a:rPr lang="ja-JP" altLang="en-US" sz="1100" dirty="0">
                <a:latin typeface="BIZ UDPゴシック" panose="020B0400000000000000" pitchFamily="50" charset="-128"/>
                <a:ea typeface="BIZ UDPゴシック" panose="020B0400000000000000" pitchFamily="50" charset="-128"/>
              </a:rPr>
              <a:t>冨永　絢子先生</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BDFD7DDA-536E-555D-6240-4D627FB861C5}"/>
              </a:ext>
            </a:extLst>
          </p:cNvPr>
          <p:cNvSpPr txBox="1"/>
          <p:nvPr/>
        </p:nvSpPr>
        <p:spPr>
          <a:xfrm>
            <a:off x="223822" y="3527726"/>
            <a:ext cx="4769176" cy="261610"/>
          </a:xfrm>
          <a:prstGeom prst="rect">
            <a:avLst/>
          </a:prstGeom>
          <a:noFill/>
        </p:spPr>
        <p:txBody>
          <a:bodyPr wrap="square" rtlCol="0">
            <a:spAutoFit/>
          </a:bodyPr>
          <a:lstStyle/>
          <a:p>
            <a:r>
              <a:rPr lang="zh-CN" altLang="en-US" sz="1100" dirty="0">
                <a:solidFill>
                  <a:sysClr val="windowText" lastClr="000000"/>
                </a:solidFill>
                <a:latin typeface="BIZ UDPゴシック" panose="020B0400000000000000" pitchFamily="50" charset="-128"/>
                <a:ea typeface="BIZ UDPゴシック" panose="020B0400000000000000" pitchFamily="50" charset="-128"/>
                <a:cs typeface="メイリオ"/>
              </a:rPr>
              <a:t>東京女子医科大学 先端生命医科学研究所</a:t>
            </a:r>
            <a:r>
              <a:rPr lang="ja-JP" altLang="en-US" sz="1100" dirty="0">
                <a:solidFill>
                  <a:sysClr val="windowText" lastClr="000000"/>
                </a:solidFill>
                <a:latin typeface="BIZ UDPゴシック" panose="020B0400000000000000" pitchFamily="50" charset="-128"/>
                <a:ea typeface="BIZ UDPゴシック" panose="020B0400000000000000" pitchFamily="50" charset="-128"/>
                <a:cs typeface="メイリオ"/>
              </a:rPr>
              <a:t>　</a:t>
            </a:r>
            <a:r>
              <a:rPr lang="zh-CN" altLang="en-US" sz="1100" dirty="0">
                <a:solidFill>
                  <a:sysClr val="windowText" lastClr="000000"/>
                </a:solidFill>
                <a:latin typeface="BIZ UDPゴシック" panose="020B0400000000000000" pitchFamily="50" charset="-128"/>
                <a:ea typeface="BIZ UDPゴシック" panose="020B0400000000000000" pitchFamily="50" charset="-128"/>
                <a:cs typeface="メイリオ"/>
              </a:rPr>
              <a:t>特任講師</a:t>
            </a:r>
            <a:r>
              <a:rPr lang="ja-JP" altLang="en-US" sz="1100" dirty="0">
                <a:solidFill>
                  <a:sysClr val="windowText" lastClr="000000"/>
                </a:solidFill>
                <a:latin typeface="BIZ UDPゴシック" panose="020B0400000000000000" pitchFamily="50" charset="-128"/>
                <a:ea typeface="BIZ UDPゴシック" panose="020B0400000000000000" pitchFamily="50" charset="-128"/>
                <a:cs typeface="メイリオ"/>
              </a:rPr>
              <a:t>　吉光　喜太郎先生</a:t>
            </a:r>
            <a:endParaRPr lang="en-US" altLang="ja-JP" sz="1100" dirty="0">
              <a:solidFill>
                <a:sysClr val="windowText" lastClr="000000"/>
              </a:solidFill>
              <a:latin typeface="BIZ UDPゴシック" panose="020B0400000000000000" pitchFamily="50" charset="-128"/>
              <a:ea typeface="BIZ UDPゴシック" panose="020B0400000000000000" pitchFamily="50" charset="-128"/>
              <a:cs typeface="メイリオ"/>
            </a:endParaRPr>
          </a:p>
        </p:txBody>
      </p:sp>
      <p:sp>
        <p:nvSpPr>
          <p:cNvPr id="32" name="テキスト ボックス 31">
            <a:extLst>
              <a:ext uri="{FF2B5EF4-FFF2-40B4-BE49-F238E27FC236}">
                <a16:creationId xmlns:a16="http://schemas.microsoft.com/office/drawing/2014/main" id="{E94AE53D-0C47-CF27-17E6-925FF8AE3C50}"/>
              </a:ext>
            </a:extLst>
          </p:cNvPr>
          <p:cNvSpPr txBox="1"/>
          <p:nvPr/>
        </p:nvSpPr>
        <p:spPr>
          <a:xfrm>
            <a:off x="3821624" y="6481793"/>
            <a:ext cx="2736071" cy="230832"/>
          </a:xfrm>
          <a:prstGeom prst="rect">
            <a:avLst/>
          </a:prstGeom>
          <a:solidFill>
            <a:srgbClr val="910D8F"/>
          </a:solidFill>
        </p:spPr>
        <p:txBody>
          <a:bodyPr wrap="square" rtlCol="0">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ご発表いただいた先生方</a:t>
            </a:r>
          </a:p>
        </p:txBody>
      </p:sp>
      <p:pic>
        <p:nvPicPr>
          <p:cNvPr id="15" name="図 14" descr="グラフィカル ユーザー インターフェイス, アプリケーション&#10;&#10;自動的に生成された説明">
            <a:extLst>
              <a:ext uri="{FF2B5EF4-FFF2-40B4-BE49-F238E27FC236}">
                <a16:creationId xmlns:a16="http://schemas.microsoft.com/office/drawing/2014/main" id="{AFCBB5FA-A15F-01BB-28D7-6A5E0BE60AD7}"/>
              </a:ext>
            </a:extLst>
          </p:cNvPr>
          <p:cNvPicPr>
            <a:picLocks noChangeAspect="1"/>
          </p:cNvPicPr>
          <p:nvPr/>
        </p:nvPicPr>
        <p:blipFill rotWithShape="1">
          <a:blip r:embed="rId2">
            <a:extLst>
              <a:ext uri="{28A0092B-C50C-407E-A947-70E740481C1C}">
                <a14:useLocalDpi xmlns:a14="http://schemas.microsoft.com/office/drawing/2010/main" val="0"/>
              </a:ext>
            </a:extLst>
          </a:blip>
          <a:srcRect l="8426" t="8379" r="64074" b="65898"/>
          <a:stretch/>
        </p:blipFill>
        <p:spPr>
          <a:xfrm>
            <a:off x="346906" y="6100441"/>
            <a:ext cx="2965450" cy="1560277"/>
          </a:xfrm>
          <a:prstGeom prst="rect">
            <a:avLst/>
          </a:prstGeom>
          <a:ln w="57150">
            <a:solidFill>
              <a:srgbClr val="910D8F"/>
            </a:solidFill>
          </a:ln>
        </p:spPr>
      </p:pic>
      <p:sp>
        <p:nvSpPr>
          <p:cNvPr id="18" name="テキスト ボックス 17">
            <a:extLst>
              <a:ext uri="{FF2B5EF4-FFF2-40B4-BE49-F238E27FC236}">
                <a16:creationId xmlns:a16="http://schemas.microsoft.com/office/drawing/2014/main" id="{6DA6DE7A-C2CC-67B5-04F3-D0543279534E}"/>
              </a:ext>
            </a:extLst>
          </p:cNvPr>
          <p:cNvSpPr txBox="1"/>
          <p:nvPr/>
        </p:nvSpPr>
        <p:spPr>
          <a:xfrm>
            <a:off x="73620" y="5805347"/>
            <a:ext cx="6706816" cy="45719"/>
          </a:xfrm>
          <a:prstGeom prst="rect">
            <a:avLst/>
          </a:prstGeom>
          <a:solidFill>
            <a:schemeClr val="bg1">
              <a:lumMod val="95000"/>
            </a:schemeClr>
          </a:solidFill>
        </p:spPr>
        <p:txBody>
          <a:bodyPr wrap="square">
            <a:spAutoFit/>
          </a:bodyPr>
          <a:lstStyle/>
          <a:p>
            <a:endParaRPr lang="ja-JP" altLang="en-US" sz="1100" b="1" dirty="0">
              <a:ln w="3175">
                <a:noFill/>
              </a:ln>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347961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2200</TotalTime>
  <Words>444</Words>
  <Application>Microsoft Office PowerPoint</Application>
  <PresentationFormat>A4 210 x 297 mm</PresentationFormat>
  <Paragraphs>28</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BIZ UDPゴシック</vt:lpstr>
      <vt:lpstr>メイリオ</vt: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増原 譲子</dc:creator>
  <cp:lastModifiedBy>石井 宏枝</cp:lastModifiedBy>
  <cp:revision>228</cp:revision>
  <cp:lastPrinted>2023-03-14T09:00:56Z</cp:lastPrinted>
  <dcterms:created xsi:type="dcterms:W3CDTF">2021-04-23T07:49:58Z</dcterms:created>
  <dcterms:modified xsi:type="dcterms:W3CDTF">2024-02-14T07:44:20Z</dcterms:modified>
</cp:coreProperties>
</file>